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Override8.xml" ContentType="application/vnd.openxmlformats-officedocument.themeOverrid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Override9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Override10.xml" ContentType="application/vnd.openxmlformats-officedocument.themeOverrid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Override11.xml" ContentType="application/vnd.openxmlformats-officedocument.themeOverrid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Override12.xml" ContentType="application/vnd.openxmlformats-officedocument.themeOverrid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Override13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theme/themeOverride14.xml" ContentType="application/vnd.openxmlformats-officedocument.themeOverrid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theme/themeOverride15.xml" ContentType="application/vnd.openxmlformats-officedocument.themeOverrid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theme/themeOverride16.xml" ContentType="application/vnd.openxmlformats-officedocument.themeOverrid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theme/themeOverride17.xml" ContentType="application/vnd.openxmlformats-officedocument.themeOverrid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Override18.xml" ContentType="application/vnd.openxmlformats-officedocument.themeOverrid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theme/themeOverride19.xml" ContentType="application/vnd.openxmlformats-officedocument.themeOverrid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theme/themeOverride20.xml" ContentType="application/vnd.openxmlformats-officedocument.themeOverrid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2.xml" ContentType="application/vnd.openxmlformats-officedocument.theme+xml"/>
  <Override PartName="/ppt/theme/themeOverride21.xml" ContentType="application/vnd.openxmlformats-officedocument.themeOverrid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3.xml" ContentType="application/vnd.openxmlformats-officedocument.theme+xml"/>
  <Override PartName="/ppt/theme/themeOverride22.xml" ContentType="application/vnd.openxmlformats-officedocument.themeOverrid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theme/themeOverride23.xml" ContentType="application/vnd.openxmlformats-officedocument.themeOverrid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6.xml" ContentType="application/vnd.openxmlformats-officedocument.theme+xml"/>
  <Override PartName="/ppt/theme/themeOverride24.xml" ContentType="application/vnd.openxmlformats-officedocument.themeOverrid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  <p:sldMasterId id="2147483815" r:id="rId13"/>
    <p:sldMasterId id="2147483827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4358" r:id="rId25"/>
    <p:sldMasterId id="2147484382" r:id="rId26"/>
  </p:sldMasterIdLst>
  <p:notesMasterIdLst>
    <p:notesMasterId r:id="rId52"/>
  </p:notesMasterIdLst>
  <p:sldIdLst>
    <p:sldId id="1153" r:id="rId27"/>
    <p:sldId id="1215" r:id="rId28"/>
    <p:sldId id="1225" r:id="rId29"/>
    <p:sldId id="1226" r:id="rId30"/>
    <p:sldId id="1227" r:id="rId31"/>
    <p:sldId id="1228" r:id="rId32"/>
    <p:sldId id="1229" r:id="rId33"/>
    <p:sldId id="1216" r:id="rId34"/>
    <p:sldId id="1223" r:id="rId35"/>
    <p:sldId id="1237" r:id="rId36"/>
    <p:sldId id="1236" r:id="rId37"/>
    <p:sldId id="1230" r:id="rId38"/>
    <p:sldId id="1233" r:id="rId39"/>
    <p:sldId id="1231" r:id="rId40"/>
    <p:sldId id="1235" r:id="rId41"/>
    <p:sldId id="1234" r:id="rId42"/>
    <p:sldId id="1217" r:id="rId43"/>
    <p:sldId id="1224" r:id="rId44"/>
    <p:sldId id="1218" r:id="rId45"/>
    <p:sldId id="1203" r:id="rId46"/>
    <p:sldId id="1214" r:id="rId47"/>
    <p:sldId id="1205" r:id="rId48"/>
    <p:sldId id="1208" r:id="rId49"/>
    <p:sldId id="1209" r:id="rId50"/>
    <p:sldId id="1219" r:id="rId51"/>
  </p:sldIdLst>
  <p:sldSz cx="9144000" cy="6858000" type="screen4x3"/>
  <p:notesSz cx="6796088" cy="9871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FF0066"/>
    <a:srgbClr val="CCFFCC"/>
    <a:srgbClr val="FFFFCC"/>
    <a:srgbClr val="FFCCCC"/>
    <a:srgbClr val="003399"/>
    <a:srgbClr val="9999FF"/>
    <a:srgbClr val="9933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7" autoAdjust="0"/>
    <p:restoredTop sz="98132" autoAdjust="0"/>
  </p:normalViewPr>
  <p:slideViewPr>
    <p:cSldViewPr>
      <p:cViewPr>
        <p:scale>
          <a:sx n="80" d="100"/>
          <a:sy n="80" d="100"/>
        </p:scale>
        <p:origin x="-1236" y="84"/>
      </p:cViewPr>
      <p:guideLst>
        <p:guide orient="horz" pos="4247"/>
        <p:guide pos="249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rgbClr val="00B0F0"/>
                </a:gs>
              </a:gsLst>
              <a:lin ang="5400000" scaled="0"/>
            </a:gradFill>
          </c:spPr>
          <c:invertIfNegative val="0"/>
          <c:dLbls>
            <c:dLbl>
              <c:idx val="1"/>
              <c:layout>
                <c:manualLayout>
                  <c:x val="1.2500000000000001E-2"/>
                  <c:y val="-0.381249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ED8FE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8749999999999999E-2"/>
                  <c:y val="-0.34687499999999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32846336"/>
        <c:axId val="190451072"/>
        <c:axId val="0"/>
      </c:bar3DChart>
      <c:catAx>
        <c:axId val="63284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90451072"/>
        <c:crosses val="autoZero"/>
        <c:auto val="1"/>
        <c:lblAlgn val="ctr"/>
        <c:lblOffset val="100"/>
        <c:noMultiLvlLbl val="0"/>
      </c:catAx>
      <c:valAx>
        <c:axId val="19045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63284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40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789" y="0"/>
            <a:ext cx="2945712" cy="4940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7D4399EE-47DC-4FC3-B854-7E41BAD4746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3871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689315"/>
            <a:ext cx="5437506" cy="4441510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5469"/>
            <a:ext cx="2945712" cy="49402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789" y="9375469"/>
            <a:ext cx="2945712" cy="49402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F48123C7-43BE-4434-8721-B8405D1896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88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790-DF2B-440C-B18D-D4F55986AF4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173C-433E-4915-8D1A-039B924217DC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2DEDD-14EF-46A4-9F16-2B4BE1DE6B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4208-1547-4107-9A75-19F3C70BE723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E937-0D27-48DC-96FE-81AD99E54E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B69C-AC77-4DF5-B40E-6646A71099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35008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F8A9-9110-4835-95DF-B8502FE758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385609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60483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DB0B-695B-4FFD-88AA-E80D4CCABE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42497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1A3A-8924-4FD0-B223-75C348F4DF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9032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CA0A-0201-46D3-BEA3-82BBA389E36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43107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B271-EAF6-4952-8B2B-14A1A6965AE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99003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3FB4-9153-41B5-84F8-1C065C99D2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99304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07F6-6BDE-40DC-BFC8-39FD40F707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4297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5FCA-EF6C-4A3C-976F-5EF9751914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207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DAB1-5600-4588-AB76-B719B355A7AA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3AF86-0197-4EA0-9DE1-E26E2520EC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DAAC-0B5D-49E7-BB34-D9E43275FE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25618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8D02-2B4B-4355-9246-04EA817F7A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8766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1EE8-16A7-43AB-A29D-5089CA7041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80257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7068947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AFED-4234-45B0-923D-6ED8BE4091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8047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33E7-6757-4D93-B74F-4496FABB50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76516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9DC6-66AC-4F08-BDAC-541D94162D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22975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7796-661B-452A-89F2-AA82B19864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779124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3BE3-7403-41FD-A434-47B2C16AB0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12585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1C68-5FAD-46B3-BD36-6A037CCAE5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1701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32656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A9447EE-3FB2-4114-80C1-5E9384E2935C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501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050C-8D77-4DE1-A121-1004CB2AC07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30858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1614-716F-4B95-9163-AAD1C9EB68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74083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DC1D-6C61-4C87-B9DE-4FC9D031748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28722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DD2B-CD97-413C-8150-B7E15BD8E4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55788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229557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5B332-B673-45FE-84A8-BC67EFF0BC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51909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01B8-594F-4AD9-BF05-FBC3CF014F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0824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0095-2FBA-409B-A155-1C57BC3DA9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06449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B88B-575F-4360-99DA-45FA7BFC9D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995014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178C-53B8-4FD8-88B6-9A6EE0FFE6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8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32443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E353-681D-43D4-824C-E8E1F3C69F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92560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9AA7-CA32-4B6C-867A-225C0F7D00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78323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DDB7-1D33-4701-977C-0F2A859FB74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17905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0A3B-053B-490A-A24C-9C859191FFB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912526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7FDF-285B-44E0-89BB-4C82C362BF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16326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152656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2A8F-21B7-43F4-9CA9-AD009538D78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995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7A9F7-0F01-457D-854B-165AFBEDFF2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667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8AFD-1492-4927-82A3-8F7075EDCCD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915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DC7C-A424-46F5-8890-B53B17526BD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2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E6B5-91DC-436C-8179-3D0B1FC3F9F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230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1B18-BB4F-4AEA-B88C-1E7EE204DED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703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E8A7-FE5A-475B-95A4-D6E17FADEBD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455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3261-CD55-4A45-AF1B-984DCE53D77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172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25FB-9B87-45B7-80CC-841AC9908D8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209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36F4-814C-42B1-B9F1-17E5C42C3A6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16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E712-90D3-4777-A34B-7BDC53B8F6F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983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0745707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9438-0341-4A6E-9714-190CACCFAE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28174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7257-DE97-41C2-811B-208B0AAE64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44562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96A2-9EE3-41CB-B2A2-DB4AC5ABE3C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836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2171-C6CF-4AEB-A29D-10DDF32E3DDF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492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F54B-470D-4351-A370-A2E6CB2680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97398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6F1A-1262-46CE-AFBE-F04D62740B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69220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820B-5DEB-4B99-A72E-5CEC78384F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9806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7FB9-E611-4DC7-9BAF-8D0C274C424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40724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341F-7897-4762-A18F-938BBA30A3B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702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139-D510-485B-80FD-429E35B2AC0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18218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89EC-7E89-41C2-9F80-D2DFFC0E99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64142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7039E1-2863-4940-92C4-AD43900B8379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B9EEAA5-16F4-411D-A4AE-7B64F1A55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369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287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E9538-FB28-475F-97A2-671B880EE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658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0758833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5B9E-560E-4A98-8A5B-033D27DA252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923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7940-6CE2-4A4C-90C3-8171C5B994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86192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B673-6908-4AE9-A89B-F3511FE395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92362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8DD6-141A-4269-8B8F-2231D84520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04193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64FB-B27B-44D1-BF0C-5AC0208BF22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02035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731B-FBFF-4C54-8486-3B6AE219E6B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095714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8974-5DEB-4202-9988-194847FF86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732014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6174-5232-4389-B1B9-8676296E48B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9124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798B-2432-4D4F-A1BB-1DCD1E700E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63212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72F6F-1C36-42B5-BEBF-EE3FC8408C1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11786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1C85-07C7-4AAE-82E8-3E397520C6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164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AE2D-8C73-4849-8F0F-8F1AE937255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538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5083164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3DB6-D03F-403A-9E57-DB63FF078F6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73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294C-38D9-4F7E-BF47-B7A1363BD73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53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0697-813A-437D-BA67-190AD79B8EC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3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7B2D-DA3E-4629-8571-6F706D82986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589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EF61-70CE-45FC-B0A5-D58F47FC68E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170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A28E-F3BC-4428-9FF9-4D04F0097EE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805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85CD-E97B-4CAD-B8BD-31AC69E0748F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350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ADC2-7335-47D3-8EB7-150078191E5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572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0D81-ABD1-4018-80FD-08341A62E4B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56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E85-6B4C-4DC0-9825-3D1ACC45D80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46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188E-A138-4882-A0E0-C9BFD587376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686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7281055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29A4-9246-46B6-BF23-45884EAC64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481778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5003-2771-4FE5-ACD5-4B87B115DD1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43045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12EF-FBED-4BB7-A4A3-285455C1854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25561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BFA0-4E47-4CEA-8D67-D35D38C476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75280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3DBE-8351-42FE-B35E-60967F00D8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79522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EE2D-BF32-4AA2-9573-90AFC27FDC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058093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DF52-A4FF-419B-A439-80ED216E39A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74846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1F96-72AD-4E4D-828C-08837E5358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7339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F8D2-1EDF-4EA8-B1C5-B519EEDB321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9702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AF26-F507-4F6C-B01B-80773129CB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08527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9DB6-926E-4D83-8C49-42E8A614E2E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817258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5705038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A125-DEB6-49C2-9347-19CC6D0CB5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8034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7448-DFA2-4433-B3CC-5EE6FCB263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108682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A169-3DF1-46CD-8084-89B365CA00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5588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35CB-045D-4E5A-8632-E918A4D3E6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98278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1ADA-D079-470B-8B64-C8CA0485572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18321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FF46-BFFA-43DB-A387-3620EC46E5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11096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5C16-2BFF-44A7-9BE5-639FB23106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503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D372-E5D9-488D-B1B8-9A6687DD93A8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89529-D3FA-47E7-BCD3-1AAA0E199F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A4D8-ECEE-4725-9089-881951017C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681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5467-4E66-45D4-94F9-87AA6DD07F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97746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A117-1802-4EAB-9A98-48C001BE30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43898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40D0-4348-4315-B897-46CD5E79C58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23801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869430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9A64F78-12CC-48A0-98E4-371C31B59B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19109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67A1E0-B408-4AA0-8B57-70ADFB9EC34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7435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F2C18FA-9CCF-48CD-B7FE-5F58C7A2FB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109409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6FB4063-D8D6-4BB2-B96E-9ED824B209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7209313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8063C5-1C3B-42EE-B2D3-6292B30168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45176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398DE8-0A61-43D5-8CD7-996874D1CE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2637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9341-78B3-44B8-A993-7FAECBFBF1FF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2208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311E2BB-C0D1-47D3-8EEB-A72CA2D0BB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679375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B5531F-55C0-4A57-97EF-5D1D6BD648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634099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A00159-0666-4D90-871B-92792C5907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056989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7BB2C1-7E07-4D01-89B4-66E0139AAAB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848571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5689657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8BDCC26-6905-4598-821F-64E435D27F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25484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EFB0D3-AD67-4175-8DD9-EBBB81C24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16562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20A5DD-9A8A-4EE9-AA78-EA84798C20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420501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C6E07C6-3CBE-4944-BC64-8FDF70F1C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28430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7D35A0E-3D1F-47F7-848C-8A783808B9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3682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C0CD-B86C-4D60-B568-FE79904196B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6563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1AC4C3-6A54-4101-A52A-40A376294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8616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FEA5082-48B0-41A8-986A-9A688136197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92278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767DF4F-7876-44A5-AA19-ED2D8049F01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684852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7ED877F-19E3-4721-8F5A-433D429061E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35970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12B1B5-32CE-4403-899C-6D061D5BF4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59640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079997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F9B5-417F-4534-B838-BDAA1268E2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005912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3AEE-C238-4460-9005-3A3F1BABD3B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12641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19F4-4793-4BE4-9FA0-BCAA991F9B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62271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C6A1-B6D6-4488-906A-5787F52C71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3717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6138-3F38-4FBC-8D7E-70D8C6FCACA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2874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1A47-BDB1-4BDC-B8D6-93507C4EE4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209869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CB5E-4EB3-4941-B6B7-1E3596992D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166966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3321-1C59-4DC2-8888-123451DEA7B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85058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C398-3FFC-4D65-8D0A-A5D34CF4EE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411782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87F2-7A15-4073-AF25-638131D61E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959527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F895-43F8-497D-8DA1-C32CBE1C745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982365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564185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A115-B32D-4150-9F2F-A025B640832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13276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FF10-55D8-4AC1-9F08-7ADC76347B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405256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E7DC-248A-4521-88C7-852ADA5F794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3487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47239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A2D6-8E7C-4E65-B2A5-B7E3F38CF06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66222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E230-AA67-45E6-AA28-187FC750E26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999549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49F1-8040-4355-8057-8EC1FBCB9F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112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4A34-6EA0-478A-B9A4-41C401CB87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513746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FA0B-333E-4161-B364-0FA4FA5865D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78753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95C7-9AF0-4943-B75F-A1DD8DC854C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646043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CFD0-38D8-4E4B-AD67-82DD1BD87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3019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55353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2AEB-C30D-4B97-904D-ECEA34D802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542382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0689-3848-4AB6-B5B3-1C3DDFDE4B5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6521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6332-6244-438D-A5DD-A58A318BC58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218193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F878-16DA-40AD-913E-D9C7561C0D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668051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C146-089E-4B7B-856F-948BDB7847C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68288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A148-1BD8-4952-B12E-E1968D04CD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954693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BB3C0-F2BA-4FFF-AB1A-D084ADEA885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653166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1FDB-6134-4087-9774-961859DBDB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389276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7DA2-7555-4D35-B1EA-5FFE234632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022072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B982-00AD-411A-ADC7-2A4D138C48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40018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B701-CD1B-48CC-9B63-2F82F3C9D9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117603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040429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9D19-8462-44EE-BA90-7A1454074B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8591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A9B0-1ACE-4BE5-B64B-58947D9D45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369764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23FD-DA5A-40EC-903B-F6D826D183E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871797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6272-6DDA-4867-BA8E-462BC8F08D2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812699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7F7C-6727-4FF7-A615-ADBF4E6FB8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8553003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DD47-CF3D-44EB-9427-F882CF8E49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153465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6791-4A62-4D01-A629-829434D70BC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81680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4FB6-8B79-4972-98AD-AB872C139BB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329689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43F1-F70D-4DBD-81A4-F9387E88320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543587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AC6B-B21E-4EE4-ADB7-5A6B54AAC8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262175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1C89-C31C-4D28-BDC5-EE438F235EB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012888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pic>
        <p:nvPicPr>
          <p:cNvPr id="4105" name="Picture 9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4145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4CD0-0AF4-4EFC-A693-DEA4D02284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023629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AA31DC-CCE1-4923-9910-8F06CCC0CDF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0164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5AD852-5A3F-4ED6-8D6A-19057AF2932E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09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6BCDF-292F-415F-A5CA-B3993884DAF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8513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5EBC8-F293-4C3B-9B8C-2ED09DE05A5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5209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3488FE-A19D-4E3F-869C-89E0F04F53D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1099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B624D2-617E-4372-8011-3591C3C38D03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0719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A56657-5F9C-446E-A79D-BD770A1223D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726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C0B446-B3F2-4C83-9F3D-303709BBA0C8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2822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80C1B5-4D65-4C72-8D50-819F6476488D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081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427D22-87A2-4245-92E3-9E569C0A68A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9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9CF8-4F62-4AE0-A795-3827E40EFF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865793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66128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E6B5-91DC-436C-8179-3D0B1FC3F9F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8807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2171-C6CF-4AEB-A29D-10DDF32E3DDF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6646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5B9E-560E-4A98-8A5B-033D27DA252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7758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AE2D-8C73-4849-8F0F-8F1AE937255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0146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E85-6B4C-4DC0-9825-3D1ACC45D80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072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F8D2-1EDF-4EA8-B1C5-B519EEDB321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0861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A4D8-ECEE-4725-9089-881951017C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331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9341-78B3-44B8-A993-7FAECBFBF1FF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4509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C0CD-B86C-4D60-B568-FE79904196B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1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DB07-51BE-41D6-9940-B059BDB733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414596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6138-3F38-4FBC-8D7E-70D8C6FCACA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5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72DE-BE7A-457E-B7BF-C8861B89E4C7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7A74-E1F9-4A6E-9440-FD9B0227E5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33DE-2496-4FF1-B9AA-3375624CFC7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60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C073-EF87-4344-BA2E-A019716C94E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5152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95BF-83D3-4458-816A-FDF2C838FE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056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880-13B9-42AC-BCE0-C932BDF4086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75593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65D2C-25E8-466A-B029-212BF2378C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1362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673616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35E6-BDD4-4EA7-A270-2F93DC550D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1381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7084-BA52-4D7D-87C8-9F46AE9F57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5605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20B7-7A9C-4C9A-B6A4-9720C52783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4002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3D00-8657-4771-B43D-B70F699A5E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521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B3D9-BF1D-41F2-A4FD-B4B43278B49A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6806-1F44-4931-8557-A8D46D5EA1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9E83-E3D3-45B6-85D2-25B879444F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9381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6FEB2-4398-4F24-8AC1-CDF70BDEC7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4874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384E1-BF7B-420B-B5BA-E470BB89DB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1252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7EF8-5B0C-4535-AAF1-3883311746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3042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6258-676F-43AD-9EF2-257C2DBA97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4729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66EB-F30B-4F99-AB5A-60A063D047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9947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FA0E82-EFFD-4792-A5EC-F0A0DEC5B78E}" type="datetime1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E9BFECE-6ED8-4651-85FC-E36EB07270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789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1023919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5E53-9748-455C-822B-E1BFCD6A2E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558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98BC-87B0-48B4-B0AD-85595FC557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868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2A61-B08D-47BB-BB86-603B4181D898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9FCD-C249-4A23-9C51-EA2EF28A7E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7E64-953A-4C80-B0C6-E277421464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3033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55E2-49EC-495C-A78C-0016421603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48256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AB80-DA98-42E0-A15E-A20CAB3F28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13002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FB14-A504-4A2B-9378-A0AA10AF195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6963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4FC8-1EB2-4A95-A031-2C59AD7D81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9006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BD68-20C1-415F-8E0E-947D2A0F4A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9747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9FFF-2596-4C81-A344-991EC4C18F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2542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9E24E-59EC-4B0F-8016-DBAB32D70F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5517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608756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8D22-7AEB-400E-B8A2-4BB0D696DB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757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3E75-4896-4FBC-A72D-729BE05934D2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9C03-E0A4-4F46-AB3A-2B411E233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072E-DACE-46A0-8362-9B902001AF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9567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3BC9-8AF5-4F1B-B57C-1059837DA3B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37429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030E-1C93-42EE-A3C1-E6ADF0DD8A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6424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57A2-958B-4A60-A80C-159104FCDE4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7640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9B69-06E6-4768-A4BA-B0897897AE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9689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E3A7-E00C-4792-A1F3-D95E937559D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5527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A521-9E16-4EBE-BD39-F69A9FCBCC9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8261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8064-BDC1-489C-8C26-B31D7BAA9FC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4745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6DFF-93F7-4A14-9A04-69372F0148A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0817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856913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96E8-5D46-4A22-B2FE-7EC41658607F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40E5-EDDA-4234-9BFE-6298D1EF66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952C33-9011-4A0C-9D1F-C8E9C2A293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3889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AA8D49-FD1F-4741-A8E1-01E2EA251A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9663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0A28AD-3360-4C04-AF5E-7A73264D45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1207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6A108C-FB39-4202-8CDA-00028AC3506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16407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BFC0E9-D1CA-4C84-AF0E-7BE93FF5E5A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81444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C5EFEA-B0BE-47A2-A820-19945ED46B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2923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DA30FFE-D33D-45AA-9324-F88260C9DC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08444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31BF97-D495-4348-9E78-A0BE145B68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99251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0AEC77-D7AB-48CD-ACF0-F65402A156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8575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AD7F07-7CD8-4AE9-A6D1-B9BDD252AD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740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73E0-0A67-4557-A177-C31D8A62FF6D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BFB4-6431-4913-B2F5-653C18C675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49844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DB995F1-3EEB-40FA-9112-77AEEA1F6F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75717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BD1F9E-227C-41EB-ADD4-32BA8E4C3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31586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D9C60A-608E-4441-BB9D-8ADB7C6635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9135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F7898F-1E03-491C-B645-815627D9BE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1368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CE261A-3735-474A-ADC4-E369343D52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7126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54365E-055D-4259-8452-A5D480D2B7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16637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50521B-52BC-421C-9A58-C8F7325A2A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10463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C4175E-29B6-4CC7-8DD7-3CBF414C58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88450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CD13DCF-F19F-4167-9D4D-C51A7E9BEB4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748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8C9C-3432-444C-B7F7-C5CA80646E1F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1CA1-11F1-4E30-8566-3CD2E0E06B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91FFD0-800B-41D3-BD6B-796E191727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11019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4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49596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EDA54-9A82-4A96-ABFA-187F403DB6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65769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DDF8-F946-491B-89DB-30EE2683B1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82246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FF22-9A48-4EE6-806C-1252CB7A156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99988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8289-DBBE-4851-8D3F-D52485744C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9264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4EB9-634E-4EE9-9CB2-7EBF3D263E0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34079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21C4-3842-4D6D-B61A-EB03EA7860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36857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E2E9-3A21-4C6D-A5DA-DDC1A2EB03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066900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4E00-BDB6-4E56-834F-E6648B82B0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85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31E801-58B4-4193-BCA0-1855FFEDBC56}" type="datetimeFigureOut">
              <a:rPr lang="ru-RU"/>
              <a:pPr>
                <a:defRPr/>
              </a:pPr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0DF7CD-8CFD-4828-BA14-C85CAB218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4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6B2836-C9CB-419A-B7BB-6D227B3F7F2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8917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0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FE02CD-EB15-4FE3-A7CC-6E1245AD37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4821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1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29C61C9-8B4E-437B-BF3F-15D93B828E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6085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5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EDE50F-F25D-4254-B4B5-4631089327A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pic>
        <p:nvPicPr>
          <p:cNvPr id="1029" name="Picture 7" descr="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89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24F138-181B-4838-80BA-502C4D0DCA2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8437" name="Picture 7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82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97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BFE439-2365-4AE3-9BE6-DE6BE1F69D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4037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0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530E66-C81A-4D92-9DC0-902FE1D2AC5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pic>
        <p:nvPicPr>
          <p:cNvPr id="1029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0DDD0E-E917-4500-95CB-375F4D1784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5845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5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E4F570-ABF1-47BE-B63C-E3B583EE96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5061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3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1B9651-48F2-4A26-ACB4-52C454E231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1989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53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21289F-79C3-43C5-8BCB-3BFF1F8606D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pic>
        <p:nvPicPr>
          <p:cNvPr id="1029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18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A5C9A7-62A1-4B4A-9D4F-4893E1EED6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3013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4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74711C-5B15-40CE-AE44-CA720B1C81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7893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1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08A83B-654A-4632-B38B-8B0A6EB51F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8917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5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BDCE0F-8664-4993-B9DF-BF9B814BE32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4821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7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0E873B-B919-4825-B5B7-24A97F3FFC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6085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9D3A04D-5AAD-49F1-A242-1324A73A233F}" type="slidenum">
              <a:rPr lang="ru-RU" altLang="ru-RU">
                <a:solidFill>
                  <a:prstClr val="white"/>
                </a:solidFill>
                <a:cs typeface="+mn-cs"/>
              </a:rPr>
              <a:pPr/>
              <a:t>‹#›</a:t>
            </a:fld>
            <a:endParaRPr lang="ru-RU" altLang="ru-RU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8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21289F-79C3-43C5-8BCB-3BFF1F8606D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pic>
        <p:nvPicPr>
          <p:cNvPr id="1029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8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6F686-698D-426C-A313-B0E696885D2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4037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7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97C4F6-CF93-47BF-998C-31E6BA984E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8437" name="Picture 7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4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D113559-0F45-4CFD-9490-9BAB30D469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5845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5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540E58-D30B-4653-BC4C-4AA0F2BD57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5061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7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5FEF5E93-FBB9-4CA6-A53D-4F216561E4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1989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8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25590782-A146-41AE-90FF-873694365A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3013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0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06363"/>
            <a:ext cx="6643687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prstClr val="whit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D33F76-780D-4E5E-BA2B-6F1C4CC5A1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7893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6225"/>
            <a:ext cx="1708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1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A260169D7A7DFCBE8B40C6426B4F9063559A164B599EA7B34DE364FF5D850E7D9B6B2A9B6D0983Bl0u0Q" TargetMode="External"/><Relationship Id="rId2" Type="http://schemas.openxmlformats.org/officeDocument/2006/relationships/hyperlink" Target="consultantplus://offline/ref=5A260169D7A7DFCBE8B40C6426B4F9063559A164B599EA7B34DE364FF5D850E7D9B6B2A9B6D09C3Fl0uBQ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5A260169D7A7DFCBE8B40C6426B4F9063559A164B599EA7B34DE364FF5D850E7D9B6B2A9B6D0983Fl0u7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88810B7DFFF98D8869EBC382B45C44CC573445A4F7A7D4D23EA833B8F8AA2D92BEB49F31C5417C965I0A" TargetMode="External"/><Relationship Id="rId2" Type="http://schemas.openxmlformats.org/officeDocument/2006/relationships/hyperlink" Target="consultantplus://offline/ref=088810B7DFFF98D8869EBC382B45C44CC573445A4F7A7D4D23EA833B8F8AA2D92BEB49F31C5417CA65I1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088810B7DFFF98D8869EBC382B45C44CC573445A4F7A7D4D23EA833B8F8AA2D92BEB49F31C5417CE65I3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7481" y="1"/>
            <a:ext cx="9144001" cy="20780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14339" name="Рисунок 3" descr="peop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78" y="3054350"/>
            <a:ext cx="895508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Изображение 6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194" y="0"/>
            <a:ext cx="1240904" cy="1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74056" y="6165304"/>
            <a:ext cx="31861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0037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Чита, октябрь 2018</a:t>
            </a:r>
          </a:p>
          <a:p>
            <a:pPr algn="ctr"/>
            <a:endParaRPr lang="ru-RU" sz="2400" dirty="0">
              <a:solidFill>
                <a:srgbClr val="0037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94" y="1569580"/>
            <a:ext cx="86222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№ 350-ФЗ </a:t>
            </a:r>
          </a:p>
          <a:p>
            <a:pPr algn="ctr"/>
            <a:r>
              <a:rPr lang="ru-RU" sz="2800" b="1" dirty="0" smtClean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3 октября 2018 года «О внесении изменений в отдельные законодательные акты Российской Федерации по вопросам назначения и выплаты пенсий».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6646" y="4978821"/>
            <a:ext cx="7901471" cy="12024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Отделение Пенсионного фонда РФ по </a:t>
            </a:r>
            <a:r>
              <a:rPr lang="ru-RU" sz="2000" dirty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Забайкальскому </a:t>
            </a:r>
            <a:r>
              <a:rPr lang="ru-RU" sz="2000" dirty="0" smtClean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краю</a:t>
            </a:r>
            <a:endParaRPr lang="ru-RU" sz="2000" dirty="0">
              <a:solidFill>
                <a:srgbClr val="0037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546100" y="3816350"/>
            <a:ext cx="224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Продолжительность страхового стажа и индивидуального пенсионного коэффициента (ИПК)</a:t>
            </a:r>
            <a:endParaRPr lang="ru-RU" sz="28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36358"/>
              </p:ext>
            </p:extLst>
          </p:nvPr>
        </p:nvGraphicFramePr>
        <p:xfrm>
          <a:off x="395536" y="1268760"/>
          <a:ext cx="8169274" cy="4716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2264618"/>
                <a:gridCol w="2664296"/>
              </a:tblGrid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>
                          <a:effectLst/>
                        </a:rPr>
                        <a:t>Год </a:t>
                      </a:r>
                      <a:endParaRPr lang="ru-RU" sz="20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Необходимый стаж</a:t>
                      </a:r>
                      <a:endParaRPr lang="ru-RU" sz="20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Необходимый ИПК</a:t>
                      </a:r>
                      <a:endParaRPr lang="ru-RU" sz="20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2015</a:t>
                      </a:r>
                      <a:endParaRPr lang="ru-RU" sz="20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6,6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</a:rPr>
                        <a:t>2016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</a:rPr>
                        <a:t>2017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</a:rPr>
                        <a:t>2018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9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60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16,2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960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960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960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23,4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960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25,8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64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+mn-lt"/>
                        </a:rPr>
                        <a:t>2024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 лет 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28,2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960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и последующие  годы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 лет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1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546100" y="3816350"/>
            <a:ext cx="224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91502"/>
              </p:ext>
            </p:extLst>
          </p:nvPr>
        </p:nvGraphicFramePr>
        <p:xfrm>
          <a:off x="442442" y="1077218"/>
          <a:ext cx="8457306" cy="3299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570"/>
                <a:gridCol w="3384376"/>
                <a:gridCol w="3240360"/>
              </a:tblGrid>
              <a:tr h="508138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Год 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Возраст, по достижении которого возникает право на страховую пенсию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Мужчины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>
                          <a:effectLst/>
                        </a:rPr>
                        <a:t>Женщины</a:t>
                      </a:r>
                      <a:endParaRPr lang="ru-RU" sz="18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2019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65 </a:t>
                      </a:r>
                      <a:r>
                        <a:rPr lang="ru-RU" sz="1800" b="1" dirty="0">
                          <a:effectLst/>
                        </a:rPr>
                        <a:t>+ 12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60 </a:t>
                      </a:r>
                      <a:r>
                        <a:rPr lang="ru-RU" sz="1800" b="1" dirty="0">
                          <a:effectLst/>
                        </a:rPr>
                        <a:t>+ 12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2020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65 </a:t>
                      </a:r>
                      <a:r>
                        <a:rPr lang="ru-RU" sz="1800" b="1" dirty="0">
                          <a:effectLst/>
                        </a:rPr>
                        <a:t>+ 24 месяца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60 </a:t>
                      </a:r>
                      <a:r>
                        <a:rPr lang="ru-RU" sz="1800" b="1" dirty="0">
                          <a:effectLst/>
                        </a:rPr>
                        <a:t>+ 24 месяца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2021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65 </a:t>
                      </a:r>
                      <a:r>
                        <a:rPr lang="ru-RU" sz="1800" b="1" dirty="0">
                          <a:effectLst/>
                        </a:rPr>
                        <a:t>+ 36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60 </a:t>
                      </a:r>
                      <a:r>
                        <a:rPr lang="ru-RU" sz="1800" b="1" dirty="0">
                          <a:effectLst/>
                        </a:rPr>
                        <a:t>+ 36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2022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65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+ </a:t>
                      </a:r>
                      <a:r>
                        <a:rPr lang="ru-RU" sz="1800" b="1" dirty="0">
                          <a:effectLst/>
                        </a:rPr>
                        <a:t>48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baseline="0" dirty="0" smtClean="0">
                          <a:effectLst/>
                        </a:rPr>
                        <a:t> 60 </a:t>
                      </a:r>
                      <a:r>
                        <a:rPr lang="ru-RU" sz="1800" b="1" dirty="0" smtClean="0">
                          <a:effectLst/>
                        </a:rPr>
                        <a:t>+ </a:t>
                      </a:r>
                      <a:r>
                        <a:rPr lang="ru-RU" sz="1800" b="1" dirty="0">
                          <a:effectLst/>
                        </a:rPr>
                        <a:t>48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60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2023 и </a:t>
                      </a:r>
                      <a:r>
                        <a:rPr lang="ru-RU" sz="1800" b="1" dirty="0" smtClean="0">
                          <a:effectLst/>
                        </a:rPr>
                        <a:t>последующие  </a:t>
                      </a:r>
                      <a:r>
                        <a:rPr lang="ru-RU" sz="1800" b="1" dirty="0">
                          <a:effectLst/>
                        </a:rPr>
                        <a:t>годы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65 </a:t>
                      </a:r>
                      <a:r>
                        <a:rPr lang="ru-RU" sz="1800" b="1" dirty="0">
                          <a:effectLst/>
                        </a:rPr>
                        <a:t>+ 60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60 </a:t>
                      </a:r>
                      <a:r>
                        <a:rPr lang="ru-RU" sz="1800" b="1" dirty="0">
                          <a:effectLst/>
                        </a:rPr>
                        <a:t>+ 60 </a:t>
                      </a:r>
                      <a:r>
                        <a:rPr lang="ru-RU" sz="1800" b="1" dirty="0" smtClean="0">
                          <a:effectLst/>
                        </a:rPr>
                        <a:t>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7001" y="443711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* предоставление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права выхода на пенсию в 2019-2020 гг. на полгода раньше нового пенсионного возраста.</a:t>
            </a:r>
            <a:endParaRPr lang="ru-RU" sz="20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Условия назначения социальной пенсии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(без страхового стажа и ИПК)</a:t>
            </a:r>
            <a:endParaRPr lang="ru-RU" sz="24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401" y="5324435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* Постоянное проживание на территории Российской Федерации не менее 15 лет.</a:t>
            </a:r>
            <a:endParaRPr lang="ru-RU" sz="20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7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546100" y="3816350"/>
            <a:ext cx="224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Сохранение права на досрочное пенсионное обеспечение, гражданам проработавшим на Крайнем Севере или в приравненных районах </a:t>
            </a:r>
            <a:endParaRPr lang="ru-RU" sz="22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4" y="1052736"/>
            <a:ext cx="8496944" cy="110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08996"/>
              </p:ext>
            </p:extLst>
          </p:nvPr>
        </p:nvGraphicFramePr>
        <p:xfrm>
          <a:off x="435174" y="2276872"/>
          <a:ext cx="8273652" cy="288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052"/>
                <a:gridCol w="2592288"/>
                <a:gridCol w="2808312"/>
              </a:tblGrid>
              <a:tr h="508138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Год 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Возраст, по достижении которого возникает право на страховую пенсию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Мужчины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>
                          <a:effectLst/>
                        </a:rPr>
                        <a:t>Женщины</a:t>
                      </a:r>
                      <a:endParaRPr lang="ru-RU" sz="18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2019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55 </a:t>
                      </a:r>
                      <a:r>
                        <a:rPr lang="ru-RU" sz="1800" b="1" dirty="0">
                          <a:effectLst/>
                        </a:rPr>
                        <a:t>+ 12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50 </a:t>
                      </a:r>
                      <a:r>
                        <a:rPr lang="ru-RU" sz="1800" b="1" dirty="0">
                          <a:effectLst/>
                        </a:rPr>
                        <a:t>+ 12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2020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55 </a:t>
                      </a:r>
                      <a:r>
                        <a:rPr lang="ru-RU" sz="1800" b="1" dirty="0">
                          <a:effectLst/>
                        </a:rPr>
                        <a:t>+ 24 месяца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50 </a:t>
                      </a:r>
                      <a:r>
                        <a:rPr lang="ru-RU" sz="1800" b="1" dirty="0">
                          <a:effectLst/>
                        </a:rPr>
                        <a:t>+ 24 месяца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2021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55 </a:t>
                      </a:r>
                      <a:r>
                        <a:rPr lang="ru-RU" sz="1800" b="1" dirty="0">
                          <a:effectLst/>
                        </a:rPr>
                        <a:t>+ 36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50 </a:t>
                      </a:r>
                      <a:r>
                        <a:rPr lang="ru-RU" sz="1800" b="1" dirty="0">
                          <a:effectLst/>
                        </a:rPr>
                        <a:t>+ 36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5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2022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55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+ </a:t>
                      </a:r>
                      <a:r>
                        <a:rPr lang="ru-RU" sz="1800" b="1" dirty="0">
                          <a:effectLst/>
                        </a:rPr>
                        <a:t>48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baseline="0" dirty="0" smtClean="0">
                          <a:effectLst/>
                        </a:rPr>
                        <a:t> 50 </a:t>
                      </a:r>
                      <a:r>
                        <a:rPr lang="ru-RU" sz="1800" b="1" dirty="0" smtClean="0">
                          <a:effectLst/>
                        </a:rPr>
                        <a:t>+ </a:t>
                      </a:r>
                      <a:r>
                        <a:rPr lang="ru-RU" sz="1800" b="1" dirty="0">
                          <a:effectLst/>
                        </a:rPr>
                        <a:t>48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960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>
                          <a:effectLst/>
                        </a:rPr>
                        <a:t>2023 и </a:t>
                      </a:r>
                      <a:r>
                        <a:rPr lang="ru-RU" sz="1800" b="1" dirty="0" smtClean="0">
                          <a:effectLst/>
                        </a:rPr>
                        <a:t>последующие  </a:t>
                      </a:r>
                      <a:r>
                        <a:rPr lang="ru-RU" sz="1800" b="1" dirty="0">
                          <a:effectLst/>
                        </a:rPr>
                        <a:t>годы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55 </a:t>
                      </a:r>
                      <a:r>
                        <a:rPr lang="ru-RU" sz="1800" b="1" dirty="0">
                          <a:effectLst/>
                        </a:rPr>
                        <a:t>+ 60 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50 </a:t>
                      </a:r>
                      <a:r>
                        <a:rPr lang="ru-RU" sz="1800" b="1" dirty="0">
                          <a:effectLst/>
                        </a:rPr>
                        <a:t>+ 60 </a:t>
                      </a:r>
                      <a:r>
                        <a:rPr lang="ru-RU" sz="1800" b="1" dirty="0" smtClean="0">
                          <a:effectLst/>
                        </a:rPr>
                        <a:t>месяцев</a:t>
                      </a:r>
                      <a:endParaRPr lang="ru-RU" sz="18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46820" y="55172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* предоставление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права выхода на пенсию в 2019-2020 гг. на полгода раньше нового пенсионного возраста.</a:t>
            </a:r>
            <a:endParaRPr lang="ru-RU" sz="20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6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546100" y="3816350"/>
            <a:ext cx="224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655121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* предоставление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права выхода на пенсию в 2019-2020 гг. на полгода раньше нового пенсионного возраста.</a:t>
            </a:r>
            <a:endParaRPr lang="ru-RU" sz="20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" y="-651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Сохранение права на досрочное пенсионное обеспечение медицинским, педагогическим, творческим работникам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1" y="836712"/>
            <a:ext cx="89289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6951" y="156215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Законом предусмотрено поэтапное более позднее назначение пенсии (от года приобретения требуемой выслуги до 5 лет.)</a:t>
            </a:r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34608"/>
              </p:ext>
            </p:extLst>
          </p:nvPr>
        </p:nvGraphicFramePr>
        <p:xfrm>
          <a:off x="265882" y="2276872"/>
          <a:ext cx="8647508" cy="3430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8086"/>
                <a:gridCol w="5549422"/>
              </a:tblGrid>
              <a:tr h="51036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Год возникновения права </a:t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на страховую пенсию по старости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Сроки назначения страховой пенсии по старости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 ранее чем через 12 месяцев со дня возникновения права на страховую пенсию по старости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090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 ранее чем через 24 месяца со дня возникновения права на страховую пенсию по старости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462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 ранее чем через 36 месяцев со дня возникновения права на страховую пенсию по старости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03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 ранее чем через 48 месяцев со дня возникновения права на страховую пенсию по старости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609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2023 и последующие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 годы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 ранее чем через 60 месяцев со дня возникновения права на страховую пенсию по старости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".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4798" marR="34798" marT="57248" marB="572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7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Text Box 17"/>
          <p:cNvSpPr txBox="1">
            <a:spLocks noChangeArrowheads="1"/>
          </p:cNvSpPr>
          <p:nvPr/>
        </p:nvSpPr>
        <p:spPr bwMode="gray">
          <a:xfrm>
            <a:off x="3491880" y="4695279"/>
            <a:ext cx="51845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ru-RU" altLang="ru-RU" sz="1600" b="1" dirty="0" smtClean="0">
                <a:solidFill>
                  <a:srgbClr val="800000"/>
                </a:solidFill>
                <a:latin typeface="Verdana" pitchFamily="34" charset="0"/>
              </a:rPr>
              <a:t>Сохраняются действующие условия назначения социальных пенсий коренным малочисленным народам Севера (назначение пенсии в возрасте 55 и 50 лет для мужчин и женщин соответственно) </a:t>
            </a:r>
            <a:endParaRPr lang="en-US" altLang="ru-RU" sz="16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6" y="-651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Сохранение права на досрочное пенсионное обеспечение </a:t>
            </a:r>
            <a:endParaRPr lang="ru-RU" sz="28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6014" t="38393" r="35846" b="29736"/>
          <a:stretch/>
        </p:blipFill>
        <p:spPr bwMode="auto">
          <a:xfrm>
            <a:off x="611559" y="4590017"/>
            <a:ext cx="2450207" cy="17801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7"/>
          <p:cNvPicPr/>
          <p:nvPr/>
        </p:nvPicPr>
        <p:blipFill rotWithShape="1">
          <a:blip r:embed="rId3" cstate="print"/>
          <a:srcRect l="25795" t="22024" r="25461" b="15723"/>
          <a:stretch/>
        </p:blipFill>
        <p:spPr bwMode="auto">
          <a:xfrm>
            <a:off x="6515896" y="411921"/>
            <a:ext cx="2628104" cy="15567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42913" y="887844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Право досрочного выхода на пенсию сохраняется </a:t>
            </a:r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 для 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всех, кому оно было предоставлено ранее. </a:t>
            </a:r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Работникам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, занятым во вредных и опасных </a:t>
            </a:r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 условиях 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труда, досрочный выход сохраняется </a:t>
            </a:r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 полностью 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без изменений. Аналогично и для пилотов гражданской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  </a:t>
            </a: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авиации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,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людей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, пострадавших в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результате радиационных 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или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 </a:t>
            </a: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техногенных 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катастроф,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железнодорожников, геологов,   </a:t>
            </a: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лесозаготовителей, водителей общественного транспорта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, женщин с </a:t>
            </a:r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пятью 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детьми, инвалидов по зрению, родителей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и 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опекунов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</a:t>
            </a: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  инвалидов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, а также других граждан. </a:t>
            </a:r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В 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</a:rPr>
              <a:t>полном объеме сохраняются пенсии по инвалидности. Лицам, потерявшим трудоспособность, пенсия назначается независимо от возраста при установлении группы инвалидности.</a:t>
            </a:r>
          </a:p>
        </p:txBody>
      </p:sp>
    </p:spTree>
    <p:extLst>
      <p:ext uri="{BB962C8B-B14F-4D97-AF65-F5344CB8AC3E}">
        <p14:creationId xmlns:p14="http://schemas.microsoft.com/office/powerpoint/2010/main" val="370386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546100" y="3816350"/>
            <a:ext cx="224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" y="-651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Возраст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по достижении которого назначается страховая пенсия по старости в период замещения государственных должностей, муниципальных должностей, должностей государственной гражданской и муниципальной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службы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30633"/>
              </p:ext>
            </p:extLst>
          </p:nvPr>
        </p:nvGraphicFramePr>
        <p:xfrm>
          <a:off x="395536" y="1009780"/>
          <a:ext cx="8424936" cy="4602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2664296"/>
                <a:gridCol w="2304256"/>
              </a:tblGrid>
              <a:tr h="96040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effectLst/>
                        </a:rPr>
                        <a:t>Год, в котором гражданин приобретает право на назначение страховой пенсии по старости в соответствии с </a:t>
                      </a:r>
                      <a:r>
                        <a:rPr lang="ru-RU" sz="1400" b="1" u="none" strike="noStrike" dirty="0">
                          <a:effectLst/>
                          <a:hlinkClick r:id="rId2"/>
                        </a:rPr>
                        <a:t>частью 1 статьи 8</a:t>
                      </a:r>
                      <a:r>
                        <a:rPr lang="ru-RU" sz="1400" b="1" dirty="0">
                          <a:effectLst/>
                        </a:rPr>
                        <a:t> и </a:t>
                      </a:r>
                      <a:r>
                        <a:rPr lang="ru-RU" sz="1400" b="1" u="none" strike="noStrike" dirty="0">
                          <a:effectLst/>
                          <a:hlinkClick r:id="rId3"/>
                        </a:rPr>
                        <a:t>статьями 30</a:t>
                      </a:r>
                      <a:r>
                        <a:rPr lang="ru-RU" sz="1400" b="1" dirty="0">
                          <a:effectLst/>
                        </a:rPr>
                        <a:t> - </a:t>
                      </a:r>
                      <a:r>
                        <a:rPr lang="ru-RU" sz="1400" b="1" u="none" strike="noStrike" dirty="0">
                          <a:effectLst/>
                          <a:hlinkClick r:id="rId4"/>
                        </a:rPr>
                        <a:t>33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Федерального </a:t>
                      </a:r>
                      <a:r>
                        <a:rPr lang="ru-RU" sz="1400" b="1" dirty="0" smtClean="0">
                          <a:effectLst/>
                        </a:rPr>
                        <a:t>закона 400-ФЗ</a:t>
                      </a:r>
                      <a:endParaRPr lang="ru-RU" sz="14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Возраст, по достижении которого назначается страховая пенсия по старости в период замещения государственных должностей, муниципальных должностей, должностей государственной гражданской и муниципальной службы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effectLst/>
                        </a:rPr>
                        <a:t>Мужчины</a:t>
                      </a:r>
                      <a:endParaRPr lang="ru-RU" sz="14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effectLst/>
                        </a:rPr>
                        <a:t>Женщины</a:t>
                      </a:r>
                      <a:endParaRPr lang="ru-RU" sz="14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 anchor="ctr"/>
                </a:tc>
              </a:tr>
              <a:tr h="2702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2017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* + 6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+ 6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  <a:tr h="2702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2018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+ 12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+ 12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  <a:tr h="2702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2019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+ 18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+ 18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  <a:tr h="2702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2020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 + 24 месяца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 + 24 месяца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  <a:tr h="2702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2021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+ 36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+ 36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  <a:tr h="2702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2022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+ 48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+ 48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  <a:tr h="2702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2023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+ 60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+ 60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  <a:tr h="2702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2024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+ 60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+ 72 месяца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  <a:tr h="2702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2025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+ 60 месяцев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>
                          <a:effectLst/>
                        </a:rPr>
                        <a:t>V + 84 месяца</a:t>
                      </a:r>
                      <a:endParaRPr lang="ru-RU" sz="1400" b="1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  <a:tr h="28531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effectLst/>
                        </a:rPr>
                        <a:t>2026 и </a:t>
                      </a:r>
                      <a:r>
                        <a:rPr lang="ru-RU" sz="1400" b="1" dirty="0" smtClean="0">
                          <a:effectLst/>
                        </a:rPr>
                        <a:t>последующие годы</a:t>
                      </a:r>
                      <a:endParaRPr lang="ru-RU" sz="14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effectLst/>
                        </a:rPr>
                        <a:t>V + 60 месяцев</a:t>
                      </a:r>
                      <a:endParaRPr lang="ru-RU" sz="14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5"/>
                        </a:spcAft>
                      </a:pPr>
                      <a:r>
                        <a:rPr lang="ru-RU" sz="1400" b="1" dirty="0">
                          <a:effectLst/>
                        </a:rPr>
                        <a:t>V + 96 месяцев</a:t>
                      </a:r>
                      <a:endParaRPr lang="ru-RU" sz="14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29713" marR="29713" marT="48883" marB="48883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5577" y="5661248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Simplified Arabic" pitchFamily="18" charset="-78"/>
              </a:rPr>
              <a:t>V*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Simplified Arabic" pitchFamily="18" charset="-78"/>
              </a:rPr>
              <a:t>- возраст, по достижении которого гражданин приобрел право на назначение страховой пенсии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Simplified Arabic" pitchFamily="18" charset="-78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Simplified Arabic" pitchFamily="18" charset="-78"/>
              </a:rPr>
              <a:t>по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Simplified Arabic" pitchFamily="18" charset="-78"/>
              </a:rPr>
              <a:t>старости в соответствии с частью 1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Simplified Arabic" pitchFamily="18" charset="-78"/>
              </a:rPr>
              <a:t>ст. 8 (55 и 60 лет)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Simplified Arabic" pitchFamily="18" charset="-78"/>
              </a:rPr>
              <a:t>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Simplified Arabic" pitchFamily="18" charset="-78"/>
              </a:rPr>
              <a:t>ст. 30 – 33 (досрочное назначение по Спискам, Северянам, педагогам, медикам , матерям родившим  5 детей и др.)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j-lt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31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546100" y="3816350"/>
            <a:ext cx="224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" y="-651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Сохранение права на назначение накопительной пенсии</a:t>
            </a:r>
            <a:endParaRPr lang="ru-RU" sz="28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160" y="692696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latin typeface="+mj-lt"/>
              </a:rPr>
              <a:t>Право на накопительную пенсию </a:t>
            </a:r>
            <a:r>
              <a:rPr lang="ru-RU" b="1" dirty="0" smtClean="0">
                <a:latin typeface="+mj-lt"/>
              </a:rPr>
              <a:t>будут иметь </a:t>
            </a:r>
            <a:r>
              <a:rPr lang="ru-RU" b="1" dirty="0">
                <a:latin typeface="+mj-lt"/>
              </a:rPr>
              <a:t>застрахованные лица: мужчины, достигшие возраста 60 лет, и женщины, достигшие возраста 55 лет, при соблюдении условий для назначения страховой пенсии по </a:t>
            </a:r>
            <a:r>
              <a:rPr lang="ru-RU" b="1" dirty="0" smtClean="0">
                <a:latin typeface="+mj-lt"/>
              </a:rPr>
              <a:t>старости </a:t>
            </a:r>
            <a:r>
              <a:rPr lang="ru-RU" b="1" dirty="0">
                <a:latin typeface="+mj-lt"/>
              </a:rPr>
              <a:t>(наличие необходимого страхового стажа и установленной величины индивидуального пенсионного коэффициента</a:t>
            </a:r>
            <a:r>
              <a:rPr lang="ru-RU" b="1" dirty="0" smtClean="0">
                <a:latin typeface="+mj-lt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 smtClean="0"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Застрахованным </a:t>
            </a:r>
            <a:r>
              <a:rPr lang="ru-RU" b="1" dirty="0">
                <a:latin typeface="+mj-lt"/>
              </a:rPr>
              <a:t>лицам, указанным в </a:t>
            </a:r>
            <a:r>
              <a:rPr lang="ru-RU" b="1" dirty="0">
                <a:latin typeface="+mj-lt"/>
                <a:hlinkClick r:id="rId2"/>
              </a:rPr>
              <a:t>части 1 статьи </a:t>
            </a:r>
            <a:r>
              <a:rPr lang="ru-RU" b="1" dirty="0" smtClean="0">
                <a:latin typeface="+mj-lt"/>
                <a:hlinkClick r:id="rId2"/>
              </a:rPr>
              <a:t>30</a:t>
            </a:r>
            <a:r>
              <a:rPr lang="ru-RU" b="1" dirty="0" smtClean="0">
                <a:latin typeface="+mj-lt"/>
              </a:rPr>
              <a:t> (Списки №№ 1, 2, малые Списки), </a:t>
            </a:r>
            <a:r>
              <a:rPr lang="ru-RU" b="1" dirty="0" smtClean="0">
                <a:latin typeface="+mj-lt"/>
                <a:hlinkClick r:id="rId3"/>
              </a:rPr>
              <a:t>части </a:t>
            </a:r>
            <a:r>
              <a:rPr lang="ru-RU" b="1" dirty="0">
                <a:latin typeface="+mj-lt"/>
                <a:hlinkClick r:id="rId3"/>
              </a:rPr>
              <a:t>1 статьи </a:t>
            </a:r>
            <a:r>
              <a:rPr lang="ru-RU" b="1" dirty="0" smtClean="0">
                <a:latin typeface="+mj-lt"/>
                <a:hlinkClick r:id="rId3"/>
              </a:rPr>
              <a:t>32</a:t>
            </a:r>
            <a:r>
              <a:rPr lang="ru-RU" b="1" dirty="0" smtClean="0">
                <a:latin typeface="+mj-lt"/>
              </a:rPr>
              <a:t> (женщинам родившим пять и более детей, одному из родителей инвалидов  с детства, женщинам родившим двух и более детей и проработавшим в РКС 17 лет или МПКС 20 лет, за работу в РКС или МПКС  и др.) </a:t>
            </a:r>
            <a:r>
              <a:rPr lang="ru-RU" b="1" dirty="0">
                <a:latin typeface="+mj-lt"/>
                <a:hlinkClick r:id="rId4"/>
              </a:rPr>
              <a:t>части 2 статьи </a:t>
            </a:r>
            <a:r>
              <a:rPr lang="ru-RU" b="1" dirty="0" smtClean="0">
                <a:latin typeface="+mj-lt"/>
                <a:hlinkClick r:id="rId4"/>
              </a:rPr>
              <a:t>33</a:t>
            </a:r>
            <a:r>
              <a:rPr lang="ru-RU" b="1" dirty="0" smtClean="0">
                <a:latin typeface="+mj-lt"/>
              </a:rPr>
              <a:t> ( при суммировании работы в РКС, МПКС со Списками) накопительная пенсия будет  </a:t>
            </a:r>
            <a:r>
              <a:rPr lang="ru-RU" b="1" dirty="0">
                <a:latin typeface="+mj-lt"/>
              </a:rPr>
              <a:t>назначается по достижении возраста или наступлении </a:t>
            </a:r>
            <a:r>
              <a:rPr lang="ru-RU" b="1" dirty="0" smtClean="0">
                <a:latin typeface="+mj-lt"/>
              </a:rPr>
              <a:t>срока (возраста) </a:t>
            </a:r>
            <a:r>
              <a:rPr lang="ru-RU" b="1" dirty="0">
                <a:latin typeface="+mj-lt"/>
              </a:rPr>
              <a:t>при соблюдении условий, дающих право на досрочное назначение страховой пенсии по старости (наличие необходимого страхового стажа и (или) стажа на соответствующих видах работ и установленной величины индивидуального пенсионного коэффициента</a:t>
            </a:r>
            <a:r>
              <a:rPr lang="ru-RU" b="1" dirty="0" smtClean="0">
                <a:latin typeface="+mj-lt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 smtClean="0"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latin typeface="+mj-lt"/>
                <a:ea typeface="Calibri"/>
              </a:rPr>
              <a:t>Накопительная пенсия устанавливается и </a:t>
            </a:r>
            <a:r>
              <a:rPr lang="ru-RU" b="1" dirty="0" smtClean="0">
                <a:latin typeface="+mj-lt"/>
                <a:ea typeface="Calibri"/>
              </a:rPr>
              <a:t>выплачивается </a:t>
            </a:r>
            <a:r>
              <a:rPr lang="ru-RU" b="1" dirty="0">
                <a:latin typeface="+mj-lt"/>
                <a:ea typeface="Calibri"/>
              </a:rPr>
              <a:t>независимо от получения иной пенсии и ежемесячного пожизненного </a:t>
            </a:r>
            <a:r>
              <a:rPr lang="ru-RU" b="1" dirty="0" smtClean="0">
                <a:latin typeface="+mj-lt"/>
                <a:ea typeface="Calibri"/>
              </a:rPr>
              <a:t>содержания.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31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08075"/>
            <a:ext cx="80518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0832" y="-27384"/>
            <a:ext cx="9174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Предоставление права досрочного выхода на пенсию многодетным матерям</a:t>
            </a:r>
            <a:endParaRPr lang="ru-RU" sz="36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832" y="-27384"/>
            <a:ext cx="917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Предоставление права досрочного выхода на пенсию многодетным матерям</a:t>
            </a:r>
            <a:endParaRPr lang="ru-RU" sz="24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10142"/>
              </p:ext>
            </p:extLst>
          </p:nvPr>
        </p:nvGraphicFramePr>
        <p:xfrm>
          <a:off x="395536" y="803613"/>
          <a:ext cx="8568952" cy="4754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517"/>
                <a:gridCol w="2118594"/>
                <a:gridCol w="2227359"/>
                <a:gridCol w="2312482"/>
              </a:tblGrid>
              <a:tr h="364078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ЖЕНЩИНЫ, РОДИВШИЕ И ВОСПИТАВШИЕ ДО 8-ЛЕТНЕГО ВОЗРАСТА 3-Х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повышения возраста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назначения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43680">
                <a:tc gridSpan="4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457533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ЕНЩИНЫ, РОДИВШИЕ И ВОСПИТАВШИЕ ДО 8-ЛЕТНЕГО ВОЗРАСТА 4-Х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повышения возраста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назначения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4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661248"/>
            <a:ext cx="917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* В 2019 году женщинам выгоднее выходить на пенсию по ст. 8 400-ФЗ  в 55 лет 6 мес.</a:t>
            </a:r>
            <a:endParaRPr lang="ru-RU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8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1" y="1225016"/>
            <a:ext cx="847730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0832" y="-27384"/>
            <a:ext cx="9174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Новое понятие – «Сотрудник предпенсионного возраста»</a:t>
            </a:r>
            <a:endParaRPr lang="ru-RU" sz="36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44624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3 октября 2018 года Президент России Владимир Путин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подписал Федеральный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закон № 350-ФЗ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93" y="1849061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</a:rPr>
              <a:t>Закон направлен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</a:rPr>
              <a:t>на обеспечение сбалансированности и долгосрочной финансовой устойчивости пенсионной системы.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</a:rPr>
              <a:t> Утвержденные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</a:rPr>
              <a:t>в соответствии с законом изменения закрепляют общеустановленный пенсионный возраст на уровне 65 лет для мужчин и 60 лет для женщин.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</a:rPr>
              <a:t>Повышение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</a:rPr>
              <a:t>пенсионного возраста начнется постепенно с 1 января 2019 года и продлится в течение 10 лет до 2028 года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</a:rPr>
              <a:t>.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Повышение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пенсионного возраста не затрагивает нынешних пенсионеров – получателей страховых пенсий и пенсий по государственному обеспечению. Они продолжат получать положенные пенсионные и социальные выплаты в соответствии с ранее приобретенными правами и льготами. Более того, предусмотрено увеличение размера пенсий неработающих пенсионеров за счет ежегодной индексации существенно выше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инфляции.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884183"/>
            <a:ext cx="8478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Задача закона - </a:t>
            </a:r>
            <a:r>
              <a:rPr lang="ru-RU" b="1" i="1" dirty="0">
                <a:solidFill>
                  <a:srgbClr val="FF0000"/>
                </a:solidFill>
              </a:rPr>
              <a:t>человек, </a:t>
            </a:r>
            <a:r>
              <a:rPr lang="ru-RU" b="1" i="1" dirty="0" smtClean="0">
                <a:solidFill>
                  <a:srgbClr val="FF0000"/>
                </a:solidFill>
              </a:rPr>
              <a:t>который хочет </a:t>
            </a:r>
            <a:r>
              <a:rPr lang="ru-RU" b="1" i="1" dirty="0">
                <a:solidFill>
                  <a:srgbClr val="FF0000"/>
                </a:solidFill>
              </a:rPr>
              <a:t>и может работать и </a:t>
            </a:r>
            <a:r>
              <a:rPr lang="ru-RU" b="1" i="1" dirty="0" smtClean="0">
                <a:solidFill>
                  <a:srgbClr val="FF0000"/>
                </a:solidFill>
              </a:rPr>
              <a:t>приносить </a:t>
            </a:r>
            <a:r>
              <a:rPr lang="ru-RU" b="1" i="1" dirty="0">
                <a:solidFill>
                  <a:srgbClr val="FF0000"/>
                </a:solidFill>
              </a:rPr>
              <a:t>пользу обществу</a:t>
            </a:r>
            <a:r>
              <a:rPr lang="ru-RU" b="1" i="1" dirty="0" smtClean="0">
                <a:solidFill>
                  <a:srgbClr val="FF0000"/>
                </a:solidFill>
              </a:rPr>
              <a:t>, должен иметь </a:t>
            </a:r>
            <a:r>
              <a:rPr lang="ru-RU" b="1" i="1" dirty="0">
                <a:solidFill>
                  <a:srgbClr val="FF0000"/>
                </a:solidFill>
              </a:rPr>
              <a:t>возможность </a:t>
            </a:r>
            <a:r>
              <a:rPr lang="ru-RU" b="1" i="1" dirty="0" smtClean="0">
                <a:solidFill>
                  <a:srgbClr val="FF0000"/>
                </a:solidFill>
              </a:rPr>
              <a:t>реализовать себя</a:t>
            </a:r>
            <a:r>
              <a:rPr lang="ru-RU" b="1" i="1" dirty="0">
                <a:solidFill>
                  <a:srgbClr val="FF0000"/>
                </a:solidFill>
              </a:rPr>
              <a:t>, невзирая на возраст.</a:t>
            </a:r>
          </a:p>
        </p:txBody>
      </p:sp>
    </p:spTree>
    <p:extLst>
      <p:ext uri="{BB962C8B-B14F-4D97-AF65-F5344CB8AC3E}">
        <p14:creationId xmlns:p14="http://schemas.microsoft.com/office/powerpoint/2010/main" val="17040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1477786" y="2741023"/>
            <a:ext cx="5842000" cy="29210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5967410" y="3974812"/>
            <a:ext cx="3116337" cy="2343148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 w="88900"/>
          <a:scene3d>
            <a:camera prst="perspectiveContrasting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46" name="Picture 2" descr="C:\1\Правительство Р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275010"/>
            <a:ext cx="2586038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>
            <a:stCxn id="6146" idx="3"/>
          </p:cNvCxnSpPr>
          <p:nvPr/>
        </p:nvCxnSpPr>
        <p:spPr>
          <a:xfrm>
            <a:off x="2647950" y="2568029"/>
            <a:ext cx="4219573" cy="1"/>
          </a:xfrm>
          <a:prstGeom prst="straightConnector1">
            <a:avLst/>
          </a:prstGeom>
          <a:ln w="889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39752" y="1405225"/>
            <a:ext cx="47742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предложения 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об установлении в период до 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20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19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года дополнительных мер социальной поддержки гражданам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5125" y="3232027"/>
            <a:ext cx="34968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Выявление «селян»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</a:p>
        </p:txBody>
      </p:sp>
      <p:sp>
        <p:nvSpPr>
          <p:cNvPr id="13" name="Ромб 12"/>
          <p:cNvSpPr/>
          <p:nvPr/>
        </p:nvSpPr>
        <p:spPr>
          <a:xfrm>
            <a:off x="251520" y="4076700"/>
            <a:ext cx="2867915" cy="2343148"/>
          </a:xfrm>
          <a:prstGeom prst="diamond">
            <a:avLst/>
          </a:prstGeom>
          <a:blipFill>
            <a:blip r:embed="rId4"/>
            <a:stretch>
              <a:fillRect/>
            </a:stretch>
          </a:blipFill>
          <a:ln w="88900"/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523" y="1731967"/>
            <a:ext cx="2216224" cy="162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2" y="-2738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8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Меры социальной поддержки «сельским» жителям</a:t>
            </a:r>
            <a:endParaRPr lang="en-US" sz="3800" b="1" dirty="0" smtClean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3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66863" y="2095500"/>
            <a:ext cx="184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60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altLang="ru-RU" sz="600">
                <a:solidFill>
                  <a:prstClr val="black"/>
                </a:solidFill>
                <a:latin typeface="Arial" charset="0"/>
              </a:rPr>
            </a:br>
            <a:endParaRPr lang="ru-RU" altLang="ru-RU">
              <a:solidFill>
                <a:prstClr val="black"/>
              </a:solidFill>
              <a:latin typeface="Arial" charset="0"/>
            </a:endParaRPr>
          </a:p>
          <a:p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83568" y="1824895"/>
            <a:ext cx="5328592" cy="65223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Количество лиц, имеющих сельский стаж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не менее 30 лет и не работающих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1886573"/>
            <a:ext cx="1571636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66"/>
                </a:solidFill>
              </a:rPr>
              <a:t>6128</a:t>
            </a:r>
            <a:endParaRPr lang="ru-RU" sz="4400" b="1" dirty="0">
              <a:solidFill>
                <a:srgbClr val="FF0066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black">
          <a:xfrm>
            <a:off x="100934" y="692696"/>
            <a:ext cx="89687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Установление 25% повышения фиксированной выплаты к страховой пенсии для неработающих пенсионеров, живущих в селе, у которых есть не менее 30 лет стажа в сельском хозяйстве</a:t>
            </a:r>
            <a:endParaRPr lang="en-US" altLang="ru-RU" b="1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" y="-273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Меры социальной поддержки «сельским» жителям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614" y="2924944"/>
            <a:ext cx="88768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Перерасчет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будет произведен автоматически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 января 2019 года, без подачи пенсионером заявления при наличии в выплатном деле необходимой информации.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Пенсионер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вправе в любое время представить дополнительные документы, необходимые для перерасчета.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случае, если пенсионер обратился за перерасчетом в период с 1 января по 31 декабря 2019 года включительно, такой перерасчет осуществляется с 1 января 2019 года.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случае, если пенсионер обратился за перерасчетом после 31 декабря 2019 года, такой перерасчет осуществляется с первого числа месяца 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месяцем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обращения с заявлением 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23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Закона N 400-ФЗ).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033893112"/>
              </p:ext>
            </p:extLst>
          </p:nvPr>
        </p:nvGraphicFramePr>
        <p:xfrm>
          <a:off x="1259632" y="2448526"/>
          <a:ext cx="5688632" cy="306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4462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Стаж, дающий право на досрочный </a:t>
            </a:r>
            <a:b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</a:b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выход на пенсию</a:t>
            </a:r>
            <a:endParaRPr lang="ru-RU" sz="28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black">
          <a:xfrm>
            <a:off x="297210" y="5517232"/>
            <a:ext cx="8460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возможность выхода на пенсию на 2 года, но не ранее чем в 60 лет (для мужчин) или 55 лет (для женщин)</a:t>
            </a:r>
            <a:endParaRPr lang="en-US" altLang="ru-RU" b="1" i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02889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Лицам, имеющим страховой стаж не менее 42 и 37 лет (соответственно мужчины и женщины), страховая пенсия по старости может назначаться на 24 месяца ранее достижения возраста,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не ранее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возраста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60 и 55 лет (соответственно мужчины и женщины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1559729"/>
            <a:ext cx="4824536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365995"/>
            <a:ext cx="3889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Лица, соответствующие условиям необходимым для назначения пенсии в соответствии с законодательством Российской Федерации, действовавшим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31.12.2018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1747297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solidFill>
                  <a:prstClr val="white"/>
                </a:solidFill>
                <a:latin typeface="Calibri"/>
                <a:cs typeface="+mn-cs"/>
              </a:rPr>
              <a:t>ПРЕДОСТАВЛЕНИЕ ФЕДЕРАЛЬНЫХ ЛЬГОТ</a:t>
            </a:r>
            <a:endParaRPr lang="ru-RU" sz="2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4098" name="Picture 2" descr="C:\Users\25062\Desktop\1745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00" y="990047"/>
            <a:ext cx="1514500" cy="15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4008" y="2899425"/>
            <a:ext cx="45529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  <a:latin typeface="Calibri"/>
                <a:cs typeface="+mn-cs"/>
              </a:rPr>
              <a:t>по налогу на недвижимость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  <a:latin typeface="Calibri"/>
                <a:cs typeface="+mn-cs"/>
              </a:rPr>
              <a:t>по налогу на землю</a:t>
            </a:r>
            <a:endParaRPr lang="ru-RU" sz="26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323528" y="3791977"/>
            <a:ext cx="8671440" cy="172819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То есть еще до выхода на пенсию они уже не будут платить налог на дом, квартиру или садовый участок</a:t>
            </a:r>
            <a:endParaRPr lang="ru-RU" sz="28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2394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Сохранение федеральных льгот</a:t>
            </a:r>
            <a:endParaRPr lang="ru-RU" sz="32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1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0354" y="2069790"/>
            <a:ext cx="4896544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0354" y="2271358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solidFill>
                  <a:prstClr val="white"/>
                </a:solidFill>
                <a:latin typeface="Calibri"/>
                <a:cs typeface="+mn-cs"/>
              </a:rPr>
              <a:t>ПРЕДОСТАВЛЕНИЕ РЕГИОНАЛЬНЫХ ЛЬГОТ</a:t>
            </a:r>
            <a:endParaRPr lang="ru-RU" sz="2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4098" name="Picture 2" descr="C:\Users\25062\Desktop\1745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98" y="1343397"/>
            <a:ext cx="1514500" cy="15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221040" y="3811399"/>
            <a:ext cx="8671440" cy="172819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squar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  <a:cs typeface="+mn-cs"/>
              </a:rPr>
              <a:t>льготы по бесплатному проезду в общественном транспорте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  <a:cs typeface="+mn-cs"/>
              </a:rPr>
              <a:t>льготы на ЖКХ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Calibri"/>
                <a:cs typeface="+mn-cs"/>
              </a:rPr>
              <a:t>льготы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cs typeface="+mn-cs"/>
              </a:rPr>
              <a:t>при капремонте домов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Calibri"/>
                <a:cs typeface="+mn-cs"/>
              </a:rPr>
              <a:t>льготы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cs typeface="+mn-cs"/>
              </a:rPr>
              <a:t>при оплате топлива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Calibri"/>
                <a:cs typeface="+mn-cs"/>
              </a:rPr>
              <a:t>льготы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cs typeface="+mn-cs"/>
              </a:rPr>
              <a:t>на получение медицинской помощи</a:t>
            </a:r>
            <a:endParaRPr lang="ru-RU" sz="20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165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Сохранение региональных льгот</a:t>
            </a:r>
            <a:endParaRPr lang="ru-RU" sz="32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036" y="1830340"/>
            <a:ext cx="38753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Лица, достигшие возраста 60 и 55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лет (соответственно мужчины и женщины) либо после досрочного назначения им страховой пенсии по старости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036" y="766733"/>
            <a:ext cx="8707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28 сентября 2018 года принят Закон Забайкальского края № 1643-ЗЗК </a:t>
            </a:r>
            <a:endParaRPr lang="ru-RU" sz="2200" b="1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9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0" y="0"/>
            <a:ext cx="9144000" cy="20780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4339" name="Рисунок 3" descr="peop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55" y="2869406"/>
            <a:ext cx="895508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546100" y="3816350"/>
            <a:ext cx="224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343" name="Изображение 6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116632"/>
            <a:ext cx="1240904" cy="1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gray">
          <a:xfrm>
            <a:off x="541164" y="1988840"/>
            <a:ext cx="8299268" cy="6096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2800" b="1" dirty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Спасибо за внимание !!!</a:t>
            </a:r>
          </a:p>
        </p:txBody>
      </p:sp>
    </p:spTree>
    <p:extLst>
      <p:ext uri="{BB962C8B-B14F-4D97-AF65-F5344CB8AC3E}">
        <p14:creationId xmlns:p14="http://schemas.microsoft.com/office/powerpoint/2010/main" val="41916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низ 25"/>
          <p:cNvSpPr/>
          <p:nvPr/>
        </p:nvSpPr>
        <p:spPr>
          <a:xfrm>
            <a:off x="3278251" y="3479492"/>
            <a:ext cx="2893778" cy="13176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2618822">
            <a:off x="3228525" y="1653179"/>
            <a:ext cx="365567" cy="89111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8701103">
            <a:off x="5732640" y="1631179"/>
            <a:ext cx="365567" cy="92841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1875"/>
            <a:ext cx="9180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Основные показатели пенсионного обеспечения </a:t>
            </a:r>
            <a:endParaRPr lang="ru-RU" sz="2600" b="1" dirty="0" smtClean="0">
              <a:solidFill>
                <a:srgbClr val="C0504D">
                  <a:lumMod val="75000"/>
                </a:srgb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в </a:t>
            </a:r>
            <a:r>
              <a:rPr lang="ru-RU" sz="26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Забайкальском </a:t>
            </a:r>
            <a:r>
              <a:rPr lang="ru-RU" sz="26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крае</a:t>
            </a:r>
            <a:endParaRPr lang="ru-RU" sz="1600" i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38" y="2512335"/>
            <a:ext cx="38164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003399"/>
              </a:solidFill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Страховая пенсия – </a:t>
            </a:r>
            <a:r>
              <a:rPr lang="ru-RU" b="1" dirty="0" smtClean="0">
                <a:solidFill>
                  <a:srgbClr val="C00000"/>
                </a:solidFill>
              </a:rPr>
              <a:t>246,6 тыс. чел.</a:t>
            </a:r>
          </a:p>
          <a:p>
            <a:pPr algn="ctr"/>
            <a:r>
              <a:rPr lang="ru-RU" sz="900" b="1" dirty="0" smtClean="0">
                <a:solidFill>
                  <a:srgbClr val="003399"/>
                </a:solidFill>
              </a:rPr>
              <a:t> </a:t>
            </a:r>
            <a:endParaRPr lang="ru-RU" sz="900" b="1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7486" y="2512334"/>
            <a:ext cx="44827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Пенсия по государственному пенсионному обеспечению – </a:t>
            </a:r>
            <a:r>
              <a:rPr lang="ru-RU" b="1" dirty="0" smtClean="0">
                <a:solidFill>
                  <a:srgbClr val="C00000"/>
                </a:solidFill>
              </a:rPr>
              <a:t>41,3 тыс. чел.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878" y="1067088"/>
            <a:ext cx="39740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Пенсионеры - </a:t>
            </a:r>
            <a:r>
              <a:rPr lang="ru-RU" sz="2400" b="1" dirty="0" smtClean="0">
                <a:solidFill>
                  <a:srgbClr val="C00000"/>
                </a:solidFill>
              </a:rPr>
              <a:t>287,9 </a:t>
            </a:r>
            <a:r>
              <a:rPr lang="ru-RU" sz="2400" b="1" dirty="0" err="1" smtClean="0">
                <a:solidFill>
                  <a:srgbClr val="C00000"/>
                </a:solidFill>
              </a:rPr>
              <a:t>тыс.чел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87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99"/>
                </a:solidFill>
                <a:latin typeface="Calibri"/>
              </a:rPr>
              <a:t>Средний размер пенсий – </a:t>
            </a:r>
            <a:r>
              <a:rPr lang="ru-RU" sz="1600" b="1" i="1" dirty="0" smtClean="0">
                <a:solidFill>
                  <a:srgbClr val="003399"/>
                </a:solidFill>
                <a:latin typeface="Calibri"/>
              </a:rPr>
              <a:t>12 464,16 руб., </a:t>
            </a:r>
            <a:r>
              <a:rPr lang="ru-RU" sz="1600" i="1" dirty="0" smtClean="0">
                <a:solidFill>
                  <a:srgbClr val="003399"/>
                </a:solidFill>
                <a:latin typeface="Calibri"/>
              </a:rPr>
              <a:t>рост в 2018 году – на </a:t>
            </a:r>
            <a:r>
              <a:rPr lang="ru-RU" sz="1600" b="1" i="1" dirty="0" smtClean="0">
                <a:solidFill>
                  <a:srgbClr val="003399"/>
                </a:solidFill>
                <a:latin typeface="Calibri"/>
              </a:rPr>
              <a:t>426,59 руб.</a:t>
            </a:r>
            <a:endParaRPr lang="ru-RU" sz="1600" b="1" i="1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819" y="3284984"/>
            <a:ext cx="473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3399"/>
                </a:solidFill>
                <a:latin typeface="Calibri"/>
              </a:rPr>
              <a:t>Средний размер страховой пенсий – </a:t>
            </a:r>
          </a:p>
          <a:p>
            <a:r>
              <a:rPr lang="ru-RU" sz="1600" b="1" i="1" dirty="0" smtClean="0">
                <a:solidFill>
                  <a:srgbClr val="003399"/>
                </a:solidFill>
                <a:latin typeface="Calibri"/>
              </a:rPr>
              <a:t>12 998,72 руб., </a:t>
            </a:r>
            <a:r>
              <a:rPr lang="ru-RU" sz="1600" i="1" dirty="0" smtClean="0">
                <a:solidFill>
                  <a:srgbClr val="003399"/>
                </a:solidFill>
                <a:latin typeface="Calibri"/>
              </a:rPr>
              <a:t>рост в 2018 году – на </a:t>
            </a:r>
            <a:r>
              <a:rPr lang="ru-RU" sz="1600" b="1" i="1" dirty="0" smtClean="0">
                <a:solidFill>
                  <a:srgbClr val="003399"/>
                </a:solidFill>
                <a:latin typeface="Calibri"/>
              </a:rPr>
              <a:t>430,35 руб.</a:t>
            </a:r>
            <a:endParaRPr lang="ru-RU" sz="1600" b="1" i="1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0028" y="3187103"/>
            <a:ext cx="448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3399"/>
                </a:solidFill>
                <a:latin typeface="Calibri"/>
              </a:rPr>
              <a:t>Средний размер пенсий по ГПО  – </a:t>
            </a:r>
            <a:r>
              <a:rPr lang="ru-RU" sz="1600" b="1" i="1" dirty="0" smtClean="0">
                <a:solidFill>
                  <a:srgbClr val="003399"/>
                </a:solidFill>
                <a:latin typeface="Calibri"/>
              </a:rPr>
              <a:t>9 272,17 руб</a:t>
            </a:r>
            <a:r>
              <a:rPr lang="ru-RU" sz="1600" i="1" dirty="0" smtClean="0">
                <a:solidFill>
                  <a:srgbClr val="003399"/>
                </a:solidFill>
                <a:latin typeface="Calibri"/>
              </a:rPr>
              <a:t>., рост в 2018 году – на </a:t>
            </a:r>
            <a:r>
              <a:rPr lang="ru-RU" sz="1600" b="1" i="1" dirty="0" smtClean="0">
                <a:solidFill>
                  <a:srgbClr val="003399"/>
                </a:solidFill>
                <a:latin typeface="Calibri"/>
              </a:rPr>
              <a:t>327,8 руб.</a:t>
            </a:r>
            <a:endParaRPr lang="ru-RU" sz="1600" b="1" i="1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8280" y="4797152"/>
            <a:ext cx="7953721" cy="138499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lumMod val="0"/>
                  <a:lumOff val="1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99"/>
                </a:solidFill>
              </a:rPr>
              <a:t>Объем расходов на выплату пенсий и социальные выплаты в Забайкальском крае в 2018 году составит около </a:t>
            </a:r>
            <a:r>
              <a:rPr lang="ru-RU" sz="2400" b="1" i="1" dirty="0" smtClean="0">
                <a:solidFill>
                  <a:srgbClr val="C00000"/>
                </a:solidFill>
              </a:rPr>
              <a:t>50,8  млрд. руб.</a:t>
            </a:r>
          </a:p>
          <a:p>
            <a:endParaRPr lang="ru-RU" b="1" i="1" dirty="0">
              <a:solidFill>
                <a:srgbClr val="003399"/>
              </a:solidFill>
            </a:endParaRPr>
          </a:p>
          <a:p>
            <a:r>
              <a:rPr lang="ru-RU" b="1" i="1" dirty="0" smtClean="0">
                <a:solidFill>
                  <a:srgbClr val="003399"/>
                </a:solidFill>
              </a:rPr>
              <a:t>На индексацию в 2018 году направлено около </a:t>
            </a:r>
            <a:r>
              <a:rPr lang="ru-RU" sz="2400" b="1" i="1" dirty="0" smtClean="0">
                <a:solidFill>
                  <a:srgbClr val="C00000"/>
                </a:solidFill>
              </a:rPr>
              <a:t>1,3 млрд. руб.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1875"/>
            <a:ext cx="9180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Структура получателей пенсий</a:t>
            </a:r>
            <a:endParaRPr lang="ru-RU" sz="1600" i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45172"/>
              </p:ext>
            </p:extLst>
          </p:nvPr>
        </p:nvGraphicFramePr>
        <p:xfrm>
          <a:off x="432049" y="533624"/>
          <a:ext cx="8316413" cy="46390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5372"/>
                <a:gridCol w="5158755"/>
                <a:gridCol w="1512168"/>
                <a:gridCol w="1080118"/>
              </a:tblGrid>
              <a:tr h="581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категории получателей пенсий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Численность, чел.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Доля, %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69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Страховые </a:t>
                      </a: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пенсии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246,6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85,7%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1.1.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– по старости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225,5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78,4%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97532"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i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                                на общих основаниях</a:t>
                      </a:r>
                      <a:endParaRPr lang="ru-RU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i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155,8</a:t>
                      </a:r>
                      <a:endParaRPr lang="ru-RU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1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54,2%</a:t>
                      </a:r>
                      <a:endParaRPr lang="ru-RU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97532"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i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                                 досрочно</a:t>
                      </a:r>
                      <a:endParaRPr lang="ru-RU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i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69,7</a:t>
                      </a:r>
                      <a:endParaRPr lang="ru-RU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1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24,2%</a:t>
                      </a:r>
                      <a:endParaRPr lang="ru-RU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975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1.2.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– по инвалидности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10,7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3,7%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2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1.3.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– по случаю потери кормильца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10,4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3,6%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3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Пенсии</a:t>
                      </a:r>
                      <a:r>
                        <a:rPr lang="ru-RU" sz="1600" b="1" u="none" strike="noStrike" baseline="0" dirty="0" smtClean="0">
                          <a:solidFill>
                            <a:srgbClr val="003399"/>
                          </a:solidFill>
                          <a:effectLst/>
                        </a:rPr>
                        <a:t> п</a:t>
                      </a: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о </a:t>
                      </a:r>
                      <a:r>
                        <a:rPr lang="ru-RU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государственному пенсионному </a:t>
                      </a: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обеспечению 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41,3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14,3%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6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2.1.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Пенсии военнослужащих и членов их семей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0,1%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67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2.2.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Пенсионеры, пострадавшие в результате радиационных или техногенных катастроф и членов их семей 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0,1%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2.3.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Пенсии федеральных государственных гражданских служащих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0,2%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6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2.4.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Социальные пенсии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40,4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13,9%</a:t>
                      </a:r>
                      <a:endParaRPr lang="ru-RU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287,9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924" y="5229200"/>
            <a:ext cx="7477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3399"/>
                </a:solidFill>
              </a:rPr>
              <a:t>Справочно, из общей численности получателей пенсий:</a:t>
            </a:r>
          </a:p>
          <a:p>
            <a:r>
              <a:rPr lang="ru-RU" sz="1600" dirty="0" smtClean="0">
                <a:solidFill>
                  <a:srgbClr val="003399"/>
                </a:solidFill>
              </a:rPr>
              <a:t>-    </a:t>
            </a:r>
            <a:r>
              <a:rPr lang="ru-RU" sz="1600" b="1" dirty="0" smtClean="0">
                <a:solidFill>
                  <a:srgbClr val="003399"/>
                </a:solidFill>
              </a:rPr>
              <a:t>64,7% </a:t>
            </a:r>
            <a:r>
              <a:rPr lang="ru-RU" sz="1600" dirty="0" smtClean="0">
                <a:solidFill>
                  <a:srgbClr val="003399"/>
                </a:solidFill>
              </a:rPr>
              <a:t>проживают в городской местности, </a:t>
            </a:r>
            <a:r>
              <a:rPr lang="ru-RU" sz="1600" b="1" dirty="0" smtClean="0">
                <a:solidFill>
                  <a:srgbClr val="003399"/>
                </a:solidFill>
              </a:rPr>
              <a:t>35,3% </a:t>
            </a:r>
            <a:r>
              <a:rPr lang="ru-RU" sz="1600" dirty="0" smtClean="0">
                <a:solidFill>
                  <a:srgbClr val="003399"/>
                </a:solidFill>
              </a:rPr>
              <a:t>в сельской местности;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3399"/>
                </a:solidFill>
              </a:rPr>
              <a:t>64,6%</a:t>
            </a:r>
            <a:r>
              <a:rPr lang="ru-RU" sz="1600" dirty="0" smtClean="0">
                <a:solidFill>
                  <a:srgbClr val="003399"/>
                </a:solidFill>
              </a:rPr>
              <a:t> пенсионеров-женщин, </a:t>
            </a:r>
            <a:r>
              <a:rPr lang="ru-RU" sz="1600" b="1" dirty="0" smtClean="0">
                <a:solidFill>
                  <a:srgbClr val="003399"/>
                </a:solidFill>
              </a:rPr>
              <a:t>35,4 %</a:t>
            </a:r>
            <a:r>
              <a:rPr lang="ru-RU" sz="1600" dirty="0" smtClean="0">
                <a:solidFill>
                  <a:srgbClr val="003399"/>
                </a:solidFill>
              </a:rPr>
              <a:t> пенсионеров-мужчин;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3399"/>
                </a:solidFill>
              </a:rPr>
              <a:t>18,7%</a:t>
            </a:r>
            <a:r>
              <a:rPr lang="ru-RU" sz="1600" dirty="0" smtClean="0">
                <a:solidFill>
                  <a:srgbClr val="003399"/>
                </a:solidFill>
              </a:rPr>
              <a:t> пенсионеров работают, </a:t>
            </a:r>
            <a:r>
              <a:rPr lang="ru-RU" sz="1600" b="1" dirty="0" smtClean="0">
                <a:solidFill>
                  <a:srgbClr val="003399"/>
                </a:solidFill>
              </a:rPr>
              <a:t>81,3 </a:t>
            </a:r>
            <a:r>
              <a:rPr lang="ru-RU" sz="1600" dirty="0" smtClean="0">
                <a:solidFill>
                  <a:srgbClr val="003399"/>
                </a:solidFill>
              </a:rPr>
              <a:t>% не работающие получатели пенсий.</a:t>
            </a:r>
            <a:endParaRPr lang="ru-RU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Прямая соединительная линия 111"/>
          <p:cNvCxnSpPr/>
          <p:nvPr/>
        </p:nvCxnSpPr>
        <p:spPr>
          <a:xfrm flipV="1">
            <a:off x="3457766" y="3680727"/>
            <a:ext cx="1834314" cy="16060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88" idx="6"/>
          </p:cNvCxnSpPr>
          <p:nvPr/>
        </p:nvCxnSpPr>
        <p:spPr>
          <a:xfrm flipV="1">
            <a:off x="1762893" y="4717270"/>
            <a:ext cx="2161035" cy="8030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4500562" y="1000108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459208" y="2836160"/>
            <a:ext cx="20222" cy="796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1320211" y="4116032"/>
            <a:ext cx="342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4603422" y="1994282"/>
            <a:ext cx="342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utoShape 66"/>
          <p:cNvSpPr>
            <a:spLocks noChangeArrowheads="1"/>
          </p:cNvSpPr>
          <p:nvPr/>
        </p:nvSpPr>
        <p:spPr bwMode="gray">
          <a:xfrm>
            <a:off x="6643702" y="642918"/>
            <a:ext cx="2357422" cy="1148993"/>
          </a:xfrm>
          <a:prstGeom prst="wedgeRectCallout">
            <a:avLst/>
          </a:prstGeom>
          <a:ln w="79375"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3" name="AutoShape 66"/>
          <p:cNvSpPr>
            <a:spLocks noChangeArrowheads="1"/>
          </p:cNvSpPr>
          <p:nvPr/>
        </p:nvSpPr>
        <p:spPr bwMode="gray">
          <a:xfrm>
            <a:off x="138847" y="2553305"/>
            <a:ext cx="3556666" cy="486746"/>
          </a:xfrm>
          <a:prstGeom prst="roundRect">
            <a:avLst>
              <a:gd name="adj" fmla="val 22815"/>
            </a:avLst>
          </a:prstGeom>
          <a:ln w="79375"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95537" y="1857363"/>
            <a:ext cx="6248165" cy="3587859"/>
          </a:xfrm>
          <a:prstGeom prst="line">
            <a:avLst/>
          </a:prstGeom>
          <a:ln>
            <a:solidFill>
              <a:schemeClr val="tx1"/>
            </a:solidFill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353554" y="3609511"/>
            <a:ext cx="203200" cy="190500"/>
            <a:chOff x="1355" y="3452"/>
            <a:chExt cx="183" cy="172"/>
          </a:xfrm>
        </p:grpSpPr>
        <p:pic>
          <p:nvPicPr>
            <p:cNvPr id="8" name="Picture 6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8" name="AutoShape 1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AutoShape 1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pic>
          <p:nvPicPr>
            <p:cNvPr id="11" name="Picture 19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859841" y="2740910"/>
            <a:ext cx="203200" cy="190500"/>
            <a:chOff x="1355" y="3452"/>
            <a:chExt cx="183" cy="172"/>
          </a:xfrm>
        </p:grpSpPr>
        <p:pic>
          <p:nvPicPr>
            <p:cNvPr id="23" name="Picture 21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25" name="Group 23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27" name="Group 2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3" name="AutoShape 2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utoShape 2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AutoShape 2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AutoShape 2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roup 2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" name="AutoShape 3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AutoShape 3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AutoShape 3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pic>
          <p:nvPicPr>
            <p:cNvPr id="26" name="Picture 34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AutoShape 66"/>
          <p:cNvSpPr>
            <a:spLocks noChangeArrowheads="1"/>
          </p:cNvSpPr>
          <p:nvPr/>
        </p:nvSpPr>
        <p:spPr bwMode="gray">
          <a:xfrm>
            <a:off x="142844" y="3286124"/>
            <a:ext cx="2428892" cy="857256"/>
          </a:xfrm>
          <a:prstGeom prst="roundRect">
            <a:avLst>
              <a:gd name="adj" fmla="val 22815"/>
            </a:avLst>
          </a:prstGeom>
          <a:ln w="79375"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7" name="AutoShape 66"/>
          <p:cNvSpPr>
            <a:spLocks noChangeArrowheads="1"/>
          </p:cNvSpPr>
          <p:nvPr/>
        </p:nvSpPr>
        <p:spPr bwMode="gray">
          <a:xfrm>
            <a:off x="142844" y="1643049"/>
            <a:ext cx="4428233" cy="625509"/>
          </a:xfrm>
          <a:prstGeom prst="roundRect">
            <a:avLst>
              <a:gd name="adj" fmla="val 22815"/>
            </a:avLst>
          </a:prstGeom>
          <a:ln w="79375"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19882796">
            <a:off x="4116492" y="2996259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1 апреля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5720" y="3357562"/>
            <a:ext cx="212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Страховая пенсия       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5720" y="1622227"/>
            <a:ext cx="214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Социальная пенсия   </a:t>
            </a:r>
            <a:r>
              <a:rPr lang="ru-RU" b="1" dirty="0" smtClean="0">
                <a:solidFill>
                  <a:srgbClr val="003399"/>
                </a:solidFill>
              </a:rPr>
              <a:t>       </a:t>
            </a:r>
            <a:endParaRPr lang="ru-RU" b="1" dirty="0">
              <a:solidFill>
                <a:srgbClr val="003399"/>
              </a:solidFill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2509662" y="1765428"/>
            <a:ext cx="11113" cy="323166"/>
          </a:xfrm>
          <a:prstGeom prst="straightConnector1">
            <a:avLst/>
          </a:prstGeom>
          <a:ln>
            <a:solidFill>
              <a:srgbClr val="0033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-88506" y="257174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ЕДВ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9834127">
            <a:off x="2429473" y="3902896"/>
            <a:ext cx="139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1 февраля</a:t>
            </a:r>
            <a:endParaRPr lang="ru-RU" b="1" dirty="0">
              <a:solidFill>
                <a:srgbClr val="003399"/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1939756" y="2594268"/>
            <a:ext cx="0" cy="278639"/>
          </a:xfrm>
          <a:prstGeom prst="straightConnector1">
            <a:avLst/>
          </a:prstGeom>
          <a:ln>
            <a:solidFill>
              <a:srgbClr val="0033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536545" y="579178"/>
            <a:ext cx="2571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libri"/>
              </a:rPr>
              <a:t>Средний </a:t>
            </a:r>
          </a:p>
          <a:p>
            <a:pPr algn="ctr"/>
            <a:r>
              <a:rPr lang="ru-RU" sz="1600" dirty="0">
                <a:solidFill>
                  <a:srgbClr val="003399"/>
                </a:solidFill>
                <a:latin typeface="Calibri"/>
              </a:rPr>
              <a:t>р</a:t>
            </a:r>
            <a:r>
              <a:rPr lang="ru-RU" sz="1600" dirty="0" smtClean="0">
                <a:solidFill>
                  <a:srgbClr val="003399"/>
                </a:solidFill>
                <a:latin typeface="Calibri"/>
              </a:rPr>
              <a:t>азмер пенсии на 01.10.2018 г. </a:t>
            </a:r>
            <a:endParaRPr lang="ru-RU" sz="1600" b="1" dirty="0" smtClean="0">
              <a:solidFill>
                <a:srgbClr val="003399"/>
              </a:solidFill>
              <a:latin typeface="Calibri"/>
            </a:endParaRPr>
          </a:p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Calibri"/>
              </a:rPr>
              <a:t>12 464,16 руб.</a:t>
            </a:r>
            <a:endParaRPr lang="ru-RU" sz="2800" b="1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01015" y="4517329"/>
            <a:ext cx="428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Calibri"/>
              </a:rPr>
              <a:t>Средний размер страховой пенсии по старости на 01.10.18  –  </a:t>
            </a:r>
            <a:r>
              <a:rPr lang="ru-RU" sz="1600" b="1" dirty="0" smtClean="0">
                <a:solidFill>
                  <a:srgbClr val="FF0000"/>
                </a:solidFill>
                <a:latin typeface="Calibri"/>
              </a:rPr>
              <a:t>13 403,38 руб. </a:t>
            </a:r>
          </a:p>
          <a:p>
            <a:r>
              <a:rPr lang="ru-RU" sz="1600" i="1" dirty="0" smtClean="0">
                <a:solidFill>
                  <a:srgbClr val="003399"/>
                </a:solidFill>
                <a:latin typeface="Calibri"/>
              </a:rPr>
              <a:t>(</a:t>
            </a:r>
            <a:r>
              <a:rPr lang="ru-RU" sz="1600" i="1" dirty="0">
                <a:solidFill>
                  <a:srgbClr val="003399"/>
                </a:solidFill>
                <a:latin typeface="Calibri"/>
              </a:rPr>
              <a:t>рост </a:t>
            </a:r>
            <a:r>
              <a:rPr lang="ru-RU" sz="1600" i="1" dirty="0" smtClean="0">
                <a:solidFill>
                  <a:srgbClr val="003399"/>
                </a:solidFill>
                <a:latin typeface="Calibri"/>
              </a:rPr>
              <a:t>на 439 руб.)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980205" y="2594268"/>
            <a:ext cx="3128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latin typeface="Calibri"/>
              </a:rPr>
              <a:t>Средний размер социальной </a:t>
            </a:r>
          </a:p>
          <a:p>
            <a:r>
              <a:rPr lang="ru-RU" sz="1400" b="1" dirty="0" smtClean="0">
                <a:solidFill>
                  <a:srgbClr val="003399"/>
                </a:solidFill>
                <a:latin typeface="Calibri"/>
              </a:rPr>
              <a:t>пенсии </a:t>
            </a:r>
            <a:r>
              <a:rPr lang="ru-RU" sz="1400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ru-RU" sz="1400" b="1" dirty="0">
                <a:solidFill>
                  <a:srgbClr val="003399"/>
                </a:solidFill>
                <a:latin typeface="Calibri"/>
              </a:rPr>
              <a:t>на </a:t>
            </a:r>
            <a:r>
              <a:rPr lang="ru-RU" sz="1400" b="1" dirty="0" smtClean="0">
                <a:solidFill>
                  <a:srgbClr val="003399"/>
                </a:solidFill>
                <a:latin typeface="Calibri"/>
              </a:rPr>
              <a:t>01.10.18 </a:t>
            </a:r>
            <a:r>
              <a:rPr lang="ru-RU" sz="1400" dirty="0" smtClean="0">
                <a:solidFill>
                  <a:srgbClr val="003399"/>
                </a:solidFill>
                <a:latin typeface="Calibri"/>
              </a:rPr>
              <a:t>– 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9 098,38 руб.</a:t>
            </a:r>
          </a:p>
          <a:p>
            <a:r>
              <a:rPr lang="ru-RU" sz="1400" i="1" dirty="0" smtClean="0">
                <a:solidFill>
                  <a:srgbClr val="003399"/>
                </a:solidFill>
                <a:latin typeface="Calibri"/>
              </a:rPr>
              <a:t>(</a:t>
            </a:r>
            <a:r>
              <a:rPr lang="ru-RU" sz="1400" i="1" dirty="0">
                <a:solidFill>
                  <a:srgbClr val="003399"/>
                </a:solidFill>
                <a:latin typeface="Calibri"/>
              </a:rPr>
              <a:t>рост на </a:t>
            </a:r>
            <a:r>
              <a:rPr lang="ru-RU" sz="1400" i="1" dirty="0" smtClean="0">
                <a:solidFill>
                  <a:srgbClr val="003399"/>
                </a:solidFill>
                <a:latin typeface="Calibri"/>
              </a:rPr>
              <a:t>317 </a:t>
            </a:r>
            <a:r>
              <a:rPr lang="ru-RU" sz="1400" i="1" dirty="0">
                <a:solidFill>
                  <a:srgbClr val="003399"/>
                </a:solidFill>
                <a:latin typeface="Calibri"/>
              </a:rPr>
              <a:t>руб</a:t>
            </a:r>
            <a:r>
              <a:rPr lang="ru-RU" sz="1400" i="1" dirty="0" smtClean="0">
                <a:solidFill>
                  <a:srgbClr val="003399"/>
                </a:solidFill>
                <a:latin typeface="Calibri"/>
              </a:rPr>
              <a:t>.)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86" name="Group 5"/>
          <p:cNvGrpSpPr>
            <a:grpSpLocks/>
          </p:cNvGrpSpPr>
          <p:nvPr/>
        </p:nvGrpSpPr>
        <p:grpSpPr bwMode="auto">
          <a:xfrm>
            <a:off x="1560804" y="4630050"/>
            <a:ext cx="203200" cy="190500"/>
            <a:chOff x="1355" y="3452"/>
            <a:chExt cx="183" cy="172"/>
          </a:xfrm>
        </p:grpSpPr>
        <p:pic>
          <p:nvPicPr>
            <p:cNvPr id="87" name="Picture 6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Oval 7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89" name="Group 8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91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7" name="AutoShape 1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AutoShape 1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AutoShape 1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AutoShape 1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2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3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pic>
          <p:nvPicPr>
            <p:cNvPr id="90" name="Picture 19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6" name="TextBox 105"/>
          <p:cNvSpPr txBox="1"/>
          <p:nvPr/>
        </p:nvSpPr>
        <p:spPr>
          <a:xfrm rot="19834127">
            <a:off x="832859" y="4899014"/>
            <a:ext cx="119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1 января</a:t>
            </a:r>
            <a:endParaRPr lang="ru-RU" b="1" dirty="0">
              <a:solidFill>
                <a:srgbClr val="003399"/>
              </a:solidFill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1428728" y="3714752"/>
            <a:ext cx="0" cy="313189"/>
          </a:xfrm>
          <a:prstGeom prst="straightConnector1">
            <a:avLst/>
          </a:prstGeom>
          <a:ln>
            <a:solidFill>
              <a:srgbClr val="0033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4955058" y="1994282"/>
            <a:ext cx="9471" cy="836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1648196" y="4125165"/>
            <a:ext cx="959" cy="600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20"/>
          <p:cNvGrpSpPr>
            <a:grpSpLocks/>
          </p:cNvGrpSpPr>
          <p:nvPr/>
        </p:nvGrpSpPr>
        <p:grpSpPr bwMode="auto">
          <a:xfrm>
            <a:off x="5498235" y="2361508"/>
            <a:ext cx="203200" cy="190500"/>
            <a:chOff x="1355" y="3452"/>
            <a:chExt cx="183" cy="172"/>
          </a:xfrm>
        </p:grpSpPr>
        <p:pic>
          <p:nvPicPr>
            <p:cNvPr id="121" name="Picture 21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Oval 22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123" name="Group 23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25" name="Group 2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1" name="AutoShape 2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" name="AutoShape 2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AutoShape 2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AutoShape 2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6" name="Group 2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7" name="AutoShape 3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AutoShape 3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AutoShape 3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" name="AutoShape 3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pic>
          <p:nvPicPr>
            <p:cNvPr id="124" name="Picture 34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5580437" y="967966"/>
            <a:ext cx="29982" cy="1492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AutoShape 66"/>
          <p:cNvSpPr>
            <a:spLocks noChangeArrowheads="1"/>
          </p:cNvSpPr>
          <p:nvPr/>
        </p:nvSpPr>
        <p:spPr bwMode="gray">
          <a:xfrm>
            <a:off x="142844" y="785794"/>
            <a:ext cx="4461321" cy="691839"/>
          </a:xfrm>
          <a:prstGeom prst="roundRect">
            <a:avLst>
              <a:gd name="adj" fmla="val 22815"/>
            </a:avLst>
          </a:prstGeom>
          <a:ln w="79375"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4282" y="785794"/>
            <a:ext cx="46129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Страховая и накопительная пенсия - </a:t>
            </a:r>
            <a:r>
              <a:rPr lang="ru-RU" sz="1000" dirty="0" smtClean="0">
                <a:solidFill>
                  <a:srgbClr val="003399"/>
                </a:solidFill>
              </a:rPr>
              <a:t>увеличение ИПК по данным индивидуального </a:t>
            </a:r>
          </a:p>
          <a:p>
            <a:r>
              <a:rPr lang="ru-RU" sz="1000" dirty="0" smtClean="0">
                <a:solidFill>
                  <a:srgbClr val="003399"/>
                </a:solidFill>
              </a:rPr>
              <a:t>персонифицированного учета, корректировка НП и СПВ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 rot="19834127">
            <a:off x="5528761" y="2207066"/>
            <a:ext cx="123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1 августа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50724" y="1880844"/>
            <a:ext cx="1980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</a:rPr>
              <a:t>(рост – на 426 </a:t>
            </a:r>
            <a:r>
              <a:rPr lang="ru-RU" sz="1400" dirty="0">
                <a:solidFill>
                  <a:srgbClr val="003399"/>
                </a:solidFill>
              </a:rPr>
              <a:t>руб.)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326261" y="3480673"/>
            <a:ext cx="28148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latin typeface="Calibri"/>
              </a:rPr>
              <a:t>Средний размер ЕДВ </a:t>
            </a:r>
          </a:p>
          <a:p>
            <a:r>
              <a:rPr lang="ru-RU" sz="1400" b="1" dirty="0" smtClean="0">
                <a:solidFill>
                  <a:srgbClr val="003399"/>
                </a:solidFill>
                <a:latin typeface="Calibri"/>
              </a:rPr>
              <a:t>На 01.02.18 - 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2 239 руб. </a:t>
            </a:r>
          </a:p>
          <a:p>
            <a:r>
              <a:rPr lang="ru-RU" sz="1400" i="1" dirty="0" smtClean="0">
                <a:solidFill>
                  <a:srgbClr val="003399"/>
                </a:solidFill>
                <a:latin typeface="Calibri"/>
              </a:rPr>
              <a:t>(рост на 55 руб.)</a:t>
            </a:r>
            <a:endParaRPr lang="ru-RU" sz="1400" i="1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571604" y="3571876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3,7 %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293158" y="247930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2,5 %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839125" y="1665401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2,9%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702854" y="65070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-1" y="18311"/>
            <a:ext cx="91082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Повышение пенсий и других социальных выплат в 2018 году</a:t>
            </a: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5063194" y="2838678"/>
            <a:ext cx="917011" cy="0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6357950" y="3500438"/>
            <a:ext cx="100013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286512" y="3429000"/>
            <a:ext cx="1912964" cy="1571558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4" name="Таблица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834777"/>
              </p:ext>
            </p:extLst>
          </p:nvPr>
        </p:nvGraphicFramePr>
        <p:xfrm>
          <a:off x="280302" y="749086"/>
          <a:ext cx="8499413" cy="507560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71418"/>
                <a:gridCol w="1080120"/>
                <a:gridCol w="1368152"/>
                <a:gridCol w="1786189"/>
                <a:gridCol w="1246767"/>
                <a:gridCol w="1246767"/>
              </a:tblGrid>
              <a:tr h="668870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Наименование района</a:t>
                      </a:r>
                      <a:endParaRPr lang="ru-RU" sz="1200" b="1" baseline="0" dirty="0">
                        <a:solidFill>
                          <a:srgbClr val="003399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Численность пенсионеров (чел.)</a:t>
                      </a:r>
                      <a:endParaRPr lang="ru-RU" sz="1200" b="1" baseline="0" dirty="0">
                        <a:solidFill>
                          <a:srgbClr val="003399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Средний размер пенсии (рублей)</a:t>
                      </a:r>
                      <a:endParaRPr lang="ru-RU" sz="1200" b="1" baseline="0" dirty="0">
                        <a:solidFill>
                          <a:srgbClr val="003399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Наименование района</a:t>
                      </a:r>
                      <a:endParaRPr lang="ru-RU" sz="1200" b="1" baseline="0" dirty="0">
                        <a:solidFill>
                          <a:srgbClr val="003399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Численность пенсионеров (чел.)</a:t>
                      </a:r>
                      <a:endParaRPr lang="ru-RU" sz="1200" b="1" baseline="0" dirty="0">
                        <a:solidFill>
                          <a:srgbClr val="003399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Средний размер пенсии (рублей)</a:t>
                      </a:r>
                      <a:endParaRPr lang="ru-RU" sz="1200" b="1" baseline="0" dirty="0">
                        <a:solidFill>
                          <a:srgbClr val="003399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Акшинский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3 222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11 363,2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Оловяннинский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9 380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11 597,7</a:t>
                      </a:r>
                    </a:p>
                  </a:txBody>
                  <a:tcPr marL="0" marR="0" marT="0" marB="0" anchor="b"/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Алек-Заводский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2 534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10 873,6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Ононский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3 348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11 344,5</a:t>
                      </a:r>
                    </a:p>
                  </a:txBody>
                  <a:tcPr marL="0" marR="0" marT="0" marB="0" anchor="b"/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Балейский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6 204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11 840,2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П-Забайкальский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11 117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12 127,3</a:t>
                      </a:r>
                    </a:p>
                  </a:txBody>
                  <a:tcPr marL="0" marR="0" marT="0" marB="0" anchor="b"/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Борзинский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12 388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12 021,3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Приаргунский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5 573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11 953,7</a:t>
                      </a:r>
                    </a:p>
                  </a:txBody>
                  <a:tcPr marL="0" marR="0" marT="0" marB="0" anchor="b"/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Газимуро-Заводский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2 404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11 770,9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Сретенский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6 518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11 798,3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Забайкальский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3 868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11 693,4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Тунгокоченский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4 419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14 319,9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3861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Каларский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2 531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15 910,5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Улетовский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6 928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11 814,3</a:t>
                      </a:r>
                    </a:p>
                  </a:txBody>
                  <a:tcPr marL="0" marR="0" marT="0" marB="0" anchor="b"/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Калганский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2 251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11 543,1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Хилокский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8 176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12 011,4</a:t>
                      </a:r>
                    </a:p>
                  </a:txBody>
                  <a:tcPr marL="0" marR="0" marT="0" marB="0" anchor="b"/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Карымский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9 246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11 799,6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Чернышевский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9 389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12 237,6</a:t>
                      </a:r>
                    </a:p>
                  </a:txBody>
                  <a:tcPr marL="0" marR="0" marT="0" marB="0" anchor="b"/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Краснокаменский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18 431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13 152,2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Шелопугинский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2 513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11 590,6</a:t>
                      </a:r>
                    </a:p>
                  </a:txBody>
                  <a:tcPr marL="0" marR="0" marT="0" marB="0" anchor="b"/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Красночикойский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6 257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11 299,4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Шилкинский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13 258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12 427,1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84227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Кыринский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3 916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11 223,9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г.Чита и Читинский р-н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98 632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13 203,1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Могочинский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6 724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13 188,0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Агинский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8 432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11 488,0</a:t>
                      </a:r>
                    </a:p>
                  </a:txBody>
                  <a:tcPr marL="0" marR="0" marT="0" marB="0" anchor="b"/>
                </a:tc>
              </a:tr>
              <a:tr h="278124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Нер-Заводский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2 693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11 506,1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Дульдургинский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4 078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11 476,9</a:t>
                      </a:r>
                    </a:p>
                  </a:txBody>
                  <a:tcPr marL="0" marR="0" marT="0" marB="0" anchor="b"/>
                </a:tc>
              </a:tr>
              <a:tr h="2592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000" b="1" u="none" strike="noStrike" kern="1200" dirty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Нерчинский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7 080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11 455,3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Могойтуйский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6 389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11 274,1</a:t>
                      </a:r>
                    </a:p>
                  </a:txBody>
                  <a:tcPr marL="0" marR="0" marT="0" marB="0" anchor="b"/>
                </a:tc>
              </a:tr>
              <a:tr h="489671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3399"/>
                          </a:solidFill>
                          <a:latin typeface="+mn-lt"/>
                          <a:cs typeface="Arial" pitchFamily="34" charset="0"/>
                        </a:rPr>
                        <a:t>Забайкальский край</a:t>
                      </a:r>
                      <a:endParaRPr kumimoji="0" lang="ru-RU" sz="1000" b="1" u="none" strike="noStrike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ru-RU" sz="1200" b="1" u="none" strike="noStrike" kern="1200" dirty="0">
                        <a:solidFill>
                          <a:srgbClr val="0033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ru-RU" sz="1200" b="1" u="none" strike="noStrike" kern="1200" dirty="0">
                        <a:solidFill>
                          <a:srgbClr val="0033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baseline="0" dirty="0">
                        <a:solidFill>
                          <a:srgbClr val="003399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287 899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12 464,16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8" name="Прямоугольник 77"/>
          <p:cNvSpPr/>
          <p:nvPr/>
        </p:nvSpPr>
        <p:spPr>
          <a:xfrm>
            <a:off x="764794" y="5886395"/>
            <a:ext cx="285752" cy="142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07273" y="5774312"/>
            <a:ext cx="7858148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  <a:latin typeface="Calibri"/>
              </a:rPr>
              <a:t> - </a:t>
            </a:r>
            <a:r>
              <a:rPr lang="ru-RU" sz="1200" dirty="0" smtClean="0">
                <a:solidFill>
                  <a:srgbClr val="003399"/>
                </a:solidFill>
                <a:latin typeface="Calibri"/>
              </a:rPr>
              <a:t>районы Крайнего Севера и приравненные к ним местности</a:t>
            </a:r>
            <a:endParaRPr lang="ru-RU" sz="1200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64794" y="6143644"/>
            <a:ext cx="285752" cy="1428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07273" y="6076582"/>
            <a:ext cx="7500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399"/>
                </a:solidFill>
                <a:latin typeface="Calibri"/>
              </a:rPr>
              <a:t>  -  районы, в которых средний размер пенсии находится на уровне или выше средне краевого</a:t>
            </a:r>
            <a:endParaRPr lang="ru-RU" sz="1200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Средний размер пенсий в районах Забайкальского края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состоянию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01.10.2018г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275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низ 26"/>
          <p:cNvSpPr/>
          <p:nvPr/>
        </p:nvSpPr>
        <p:spPr>
          <a:xfrm rot="2618822">
            <a:off x="1508486" y="958857"/>
            <a:ext cx="365567" cy="65883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8701103">
            <a:off x="6747358" y="638944"/>
            <a:ext cx="365567" cy="93853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99392"/>
            <a:ext cx="918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Увеличение  суммы  индексации в 2019 году</a:t>
            </a:r>
            <a:endParaRPr lang="ru-RU" sz="32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7194" y="584989"/>
            <a:ext cx="22322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2018 год 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874" y="4389943"/>
            <a:ext cx="3544888" cy="129266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lumMod val="0"/>
                  <a:lumOff val="1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99"/>
                </a:solidFill>
              </a:rPr>
              <a:t>На индексацию в 2018 году в Забайкалье направлено около </a:t>
            </a:r>
            <a:r>
              <a:rPr lang="ru-RU" sz="2400" b="1" i="1" dirty="0" smtClean="0">
                <a:solidFill>
                  <a:srgbClr val="C00000"/>
                </a:solidFill>
              </a:rPr>
              <a:t>1,3 млрд. руб.</a:t>
            </a:r>
          </a:p>
          <a:p>
            <a:pPr algn="ctr"/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5379" y="598835"/>
            <a:ext cx="22322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2019 год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77" y="1556792"/>
            <a:ext cx="41619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</a:rPr>
              <a:t>Прибавка к страховой пенсии по старости </a:t>
            </a:r>
            <a:r>
              <a:rPr lang="ru-RU" sz="1600" b="1" u="sng" dirty="0" smtClean="0">
                <a:solidFill>
                  <a:srgbClr val="003399"/>
                </a:solidFill>
              </a:rPr>
              <a:t>+ 439 руб. 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600" dirty="0">
              <a:solidFill>
                <a:srgbClr val="003399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</a:rPr>
              <a:t>Размер фиксированной выплаты к страховой пенсии - 4 982,9 руб.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600" dirty="0">
              <a:solidFill>
                <a:srgbClr val="003399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</a:rPr>
              <a:t>- фиксированная выплата «селянам» -   4 982,9 руб.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600" dirty="0">
              <a:solidFill>
                <a:srgbClr val="003399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</a:rPr>
              <a:t>Стоимость 1 пенсионного коэффициента – </a:t>
            </a:r>
            <a:r>
              <a:rPr lang="ru-RU" sz="1600" b="1" dirty="0" smtClean="0">
                <a:solidFill>
                  <a:srgbClr val="003399"/>
                </a:solidFill>
              </a:rPr>
              <a:t>81,49 руб.</a:t>
            </a:r>
            <a:endParaRPr lang="ru-RU" sz="1600" b="1" dirty="0">
              <a:solidFill>
                <a:srgbClr val="0033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4811" y="1310571"/>
            <a:ext cx="44827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</a:rPr>
              <a:t>Прибавка к страховой пенсии по старости – </a:t>
            </a:r>
            <a:r>
              <a:rPr lang="ru-RU" sz="1600" b="1" u="sng" dirty="0" smtClean="0">
                <a:solidFill>
                  <a:srgbClr val="C00000"/>
                </a:solidFill>
              </a:rPr>
              <a:t>+ 945 руб. (+7,05%)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600" dirty="0">
              <a:solidFill>
                <a:srgbClr val="003399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</a:rPr>
              <a:t>Размер фиксированной выплаты к страховой пенсии – 5 334,2 руб. (+7,05%)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600" dirty="0">
              <a:solidFill>
                <a:srgbClr val="003399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</a:rPr>
              <a:t>Фиксированная выплата «селянам» -  </a:t>
            </a:r>
          </a:p>
          <a:p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smtClean="0">
                <a:solidFill>
                  <a:srgbClr val="003399"/>
                </a:solidFill>
              </a:rPr>
              <a:t>   6 667,75 руб. – прибавка к   </a:t>
            </a:r>
          </a:p>
          <a:p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smtClean="0">
                <a:solidFill>
                  <a:srgbClr val="003399"/>
                </a:solidFill>
              </a:rPr>
              <a:t>   фиксированной выплате </a:t>
            </a:r>
          </a:p>
          <a:p>
            <a:r>
              <a:rPr lang="ru-RU" sz="1600" b="1" dirty="0">
                <a:solidFill>
                  <a:srgbClr val="003399"/>
                </a:solidFill>
              </a:rPr>
              <a:t> </a:t>
            </a:r>
            <a:r>
              <a:rPr lang="ru-RU" sz="1600" b="1" dirty="0" smtClean="0">
                <a:solidFill>
                  <a:srgbClr val="003399"/>
                </a:solidFill>
              </a:rPr>
              <a:t>    </a:t>
            </a:r>
            <a:r>
              <a:rPr lang="ru-RU" sz="1600" b="1" u="sng" dirty="0" smtClean="0">
                <a:solidFill>
                  <a:srgbClr val="C00000"/>
                </a:solidFill>
              </a:rPr>
              <a:t>+ 1 333,55 руб. (+25%)</a:t>
            </a:r>
          </a:p>
          <a:p>
            <a:endParaRPr lang="ru-RU" sz="600" b="1" u="sng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</a:rPr>
              <a:t>Стоимость 1 пенсионного коэффициента </a:t>
            </a:r>
            <a:r>
              <a:rPr lang="ru-RU" sz="1600" b="1" dirty="0">
                <a:solidFill>
                  <a:srgbClr val="C00000"/>
                </a:solidFill>
              </a:rPr>
              <a:t>87,24 руб.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62351" y="4371208"/>
            <a:ext cx="3544888" cy="129266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lumMod val="0"/>
                  <a:lumOff val="1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99"/>
                </a:solidFill>
              </a:rPr>
              <a:t>На индексацию в 2019 году в Забайкалье будет направлено </a:t>
            </a:r>
            <a:r>
              <a:rPr lang="ru-RU" sz="2400" b="1" i="1" dirty="0" smtClean="0">
                <a:solidFill>
                  <a:srgbClr val="003399"/>
                </a:solidFill>
              </a:rPr>
              <a:t>более </a:t>
            </a:r>
            <a:r>
              <a:rPr lang="ru-RU" sz="2400" b="1" i="1" dirty="0">
                <a:solidFill>
                  <a:srgbClr val="C00000"/>
                </a:solidFill>
              </a:rPr>
              <a:t>2,3 млрд. руб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003399"/>
                </a:solidFill>
              </a:rPr>
              <a:t>(</a:t>
            </a:r>
            <a:r>
              <a:rPr lang="ru-RU" i="1" dirty="0" smtClean="0">
                <a:solidFill>
                  <a:srgbClr val="003399"/>
                </a:solidFill>
              </a:rPr>
              <a:t>рост </a:t>
            </a:r>
            <a:r>
              <a:rPr lang="ru-RU" i="1" dirty="0">
                <a:solidFill>
                  <a:srgbClr val="003399"/>
                </a:solidFill>
              </a:rPr>
              <a:t>на</a:t>
            </a:r>
            <a:r>
              <a:rPr lang="ru-RU" b="1" i="1" dirty="0">
                <a:solidFill>
                  <a:srgbClr val="003399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1 млрд. руб</a:t>
            </a:r>
            <a:r>
              <a:rPr lang="ru-RU" b="1" i="1" dirty="0" smtClean="0">
                <a:solidFill>
                  <a:srgbClr val="003399"/>
                </a:solidFill>
              </a:rPr>
              <a:t>.)</a:t>
            </a:r>
            <a:endParaRPr lang="ru-RU" b="1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8" y="2038513"/>
            <a:ext cx="881844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RY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8" y="880754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RY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33" y="880754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1446917" y="1110755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0209" y="1254662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Calibri"/>
                <a:cs typeface="+mn-cs"/>
              </a:rPr>
              <a:t>п</a:t>
            </a:r>
            <a:r>
              <a:rPr lang="ru-RU" sz="2200" b="1" dirty="0" smtClean="0">
                <a:solidFill>
                  <a:srgbClr val="C00000"/>
                </a:solidFill>
                <a:latin typeface="Calibri"/>
                <a:cs typeface="+mn-cs"/>
              </a:rPr>
              <a:t>енсионный возраст</a:t>
            </a:r>
            <a:endParaRPr lang="ru-RU" sz="22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pic>
        <p:nvPicPr>
          <p:cNvPr id="11" name="Picture 11" descr="num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9" y="1161542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um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3" y="1180099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num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70" y="1180099"/>
            <a:ext cx="382225" cy="5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42" y="1164836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35696" y="419089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на 5 лет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Повышение пенсионного возраста женщинам</a:t>
            </a:r>
            <a:endParaRPr lang="ru-RU" sz="32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45652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* предоставление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права выхода на пенсию в 2019-2020 гг. на полгода раньше нового пенсионного возраста.</a:t>
            </a:r>
            <a:endParaRPr lang="ru-RU" sz="20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0772" y="762220"/>
            <a:ext cx="30336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Страховая пенсия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по старости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Повышение пенсионного возраста мужчинам</a:t>
            </a:r>
            <a:endParaRPr lang="ru-RU" sz="32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" y="651898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91" y="651898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1258843" y="936388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4711" y="1023829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0066"/>
                </a:solidFill>
                <a:latin typeface="Calibri"/>
                <a:cs typeface="+mn-cs"/>
              </a:rPr>
              <a:t>п</a:t>
            </a:r>
            <a:r>
              <a:rPr lang="ru-RU" sz="2200" b="1" dirty="0" smtClean="0">
                <a:solidFill>
                  <a:srgbClr val="FF0066"/>
                </a:solidFill>
                <a:latin typeface="Calibri"/>
                <a:cs typeface="+mn-cs"/>
              </a:rPr>
              <a:t>енсионный возраст</a:t>
            </a:r>
            <a:endParaRPr lang="ru-RU" sz="2200" b="1" dirty="0">
              <a:solidFill>
                <a:srgbClr val="FF0066"/>
              </a:solidFill>
              <a:latin typeface="Calibri"/>
              <a:cs typeface="+mn-cs"/>
            </a:endParaRPr>
          </a:p>
        </p:txBody>
      </p:sp>
      <p:pic>
        <p:nvPicPr>
          <p:cNvPr id="24" name="Picture 6" descr="num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1" y="948357"/>
            <a:ext cx="382225" cy="5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3" y="933094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31" y="921697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22" y="933094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787617" y="334206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на 5 лет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9326"/>
            <a:ext cx="8747796" cy="353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20" y="545652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* предоставление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права выхода на пенсию в 2019-2020 гг. на полгода раньше нового пенсионного возраста.</a:t>
            </a:r>
            <a:endParaRPr lang="ru-RU" sz="2000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0772" y="762220"/>
            <a:ext cx="30336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Страховая пенсия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по старости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1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18212</TotalTime>
  <Words>2467</Words>
  <Application>Microsoft Office PowerPoint</Application>
  <PresentationFormat>Экран (4:3)</PresentationFormat>
  <Paragraphs>485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26</vt:i4>
      </vt:variant>
      <vt:variant>
        <vt:lpstr>Заголовки слайдов</vt:lpstr>
      </vt:variant>
      <vt:variant>
        <vt:i4>25</vt:i4>
      </vt:variant>
    </vt:vector>
  </HeadingPairs>
  <TitlesOfParts>
    <vt:vector size="51" baseType="lpstr">
      <vt:lpstr>Тема Office</vt:lpstr>
      <vt:lpstr>Специальное оформление</vt:lpstr>
      <vt:lpstr>41_Специальное оформление</vt:lpstr>
      <vt:lpstr>15_Специальное оформление</vt:lpstr>
      <vt:lpstr>33_Специальное оформление</vt:lpstr>
      <vt:lpstr>42_Специальное оформление</vt:lpstr>
      <vt:lpstr>39_Специальное оформление</vt:lpstr>
      <vt:lpstr>40_Специальное оформление</vt:lpstr>
      <vt:lpstr>35_Специальное оформление</vt:lpstr>
      <vt:lpstr>36_Специальное оформление</vt:lpstr>
      <vt:lpstr>32_Специальное оформление</vt:lpstr>
      <vt:lpstr>43_Специальное оформление</vt:lpstr>
      <vt:lpstr>1_Специальное оформление</vt:lpstr>
      <vt:lpstr>16_Специальное оформление</vt:lpstr>
      <vt:lpstr>44_Специальное оформление</vt:lpstr>
      <vt:lpstr>2_Специальное оформление</vt:lpstr>
      <vt:lpstr>34_Специальное оформление</vt:lpstr>
      <vt:lpstr>45_Специальное оформление</vt:lpstr>
      <vt:lpstr>46_Специальное оформление</vt:lpstr>
      <vt:lpstr>47_Специальное оформление</vt:lpstr>
      <vt:lpstr>37_Специальное оформление</vt:lpstr>
      <vt:lpstr>38_Специальное оформление</vt:lpstr>
      <vt:lpstr>48_Специальное оформление</vt:lpstr>
      <vt:lpstr>49_Специальное оформление</vt:lpstr>
      <vt:lpstr>3_Специальное оформление</vt:lpstr>
      <vt:lpstr>4_Специальное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Жаргалма</cp:lastModifiedBy>
  <cp:revision>1536</cp:revision>
  <cp:lastPrinted>2018-10-25T02:53:11Z</cp:lastPrinted>
  <dcterms:created xsi:type="dcterms:W3CDTF">2015-03-24T12:11:32Z</dcterms:created>
  <dcterms:modified xsi:type="dcterms:W3CDTF">2018-11-21T05:55:18Z</dcterms:modified>
</cp:coreProperties>
</file>